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59" r:id="rId4"/>
    <p:sldMasterId id="2147483692" r:id="rId5"/>
  </p:sldMasterIdLst>
  <p:notesMasterIdLst>
    <p:notesMasterId r:id="rId71"/>
  </p:notesMasterIdLst>
  <p:handoutMasterIdLst>
    <p:handoutMasterId r:id="rId72"/>
  </p:handoutMasterIdLst>
  <p:sldIdLst>
    <p:sldId id="330" r:id="rId6"/>
    <p:sldId id="581" r:id="rId7"/>
    <p:sldId id="383" r:id="rId8"/>
    <p:sldId id="359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538" r:id="rId23"/>
    <p:sldId id="539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05" r:id="rId33"/>
    <p:sldId id="540" r:id="rId34"/>
    <p:sldId id="506" r:id="rId35"/>
    <p:sldId id="507" r:id="rId36"/>
    <p:sldId id="508" r:id="rId37"/>
    <p:sldId id="509" r:id="rId38"/>
    <p:sldId id="510" r:id="rId39"/>
    <p:sldId id="504" r:id="rId40"/>
    <p:sldId id="511" r:id="rId41"/>
    <p:sldId id="512" r:id="rId42"/>
    <p:sldId id="513" r:id="rId43"/>
    <p:sldId id="514" r:id="rId44"/>
    <p:sldId id="515" r:id="rId45"/>
    <p:sldId id="516" r:id="rId46"/>
    <p:sldId id="517" r:id="rId47"/>
    <p:sldId id="518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2" r:id="rId62"/>
    <p:sldId id="533" r:id="rId63"/>
    <p:sldId id="534" r:id="rId64"/>
    <p:sldId id="535" r:id="rId65"/>
    <p:sldId id="536" r:id="rId66"/>
    <p:sldId id="537" r:id="rId67"/>
    <p:sldId id="414" r:id="rId68"/>
    <p:sldId id="427" r:id="rId69"/>
    <p:sldId id="35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69A"/>
    <a:srgbClr val="38D9DD"/>
    <a:srgbClr val="F57921"/>
    <a:srgbClr val="272936"/>
    <a:srgbClr val="9E9CB4"/>
    <a:srgbClr val="7FCBC9"/>
    <a:srgbClr val="261E5E"/>
    <a:srgbClr val="345A99"/>
    <a:srgbClr val="FF0A7B"/>
    <a:srgbClr val="CD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2E949B-B221-4E5E-BAB8-1B6F2A2B1957}" v="1" dt="2025-02-24T08:55:13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0" autoAdjust="0"/>
    <p:restoredTop sz="96301" autoAdjust="0"/>
  </p:normalViewPr>
  <p:slideViewPr>
    <p:cSldViewPr snapToGrid="0" showGuides="1">
      <p:cViewPr varScale="1">
        <p:scale>
          <a:sx n="153" d="100"/>
          <a:sy n="153" d="100"/>
        </p:scale>
        <p:origin x="318" y="1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lian Ilie-Nemedi" userId="c5ffad915e5e9439" providerId="LiveId" clId="{7C833B37-1480-BC4E-B657-21B37835A78E}"/>
    <pc:docChg chg="undo custSel addSld delSld modSld">
      <pc:chgData name="Iulian Ilie-Nemedi" userId="c5ffad915e5e9439" providerId="LiveId" clId="{7C833B37-1480-BC4E-B657-21B37835A78E}" dt="2023-02-24T21:56:51.408" v="18" actId="1076"/>
      <pc:docMkLst>
        <pc:docMk/>
      </pc:docMkLst>
      <pc:sldChg chg="del">
        <pc:chgData name="Iulian Ilie-Nemedi" userId="c5ffad915e5e9439" providerId="LiveId" clId="{7C833B37-1480-BC4E-B657-21B37835A78E}" dt="2023-02-24T21:54:18.250" v="0" actId="2696"/>
        <pc:sldMkLst>
          <pc:docMk/>
          <pc:sldMk cId="459170904" sldId="362"/>
        </pc:sldMkLst>
      </pc:sldChg>
      <pc:sldChg chg="add">
        <pc:chgData name="Iulian Ilie-Nemedi" userId="c5ffad915e5e9439" providerId="LiveId" clId="{7C833B37-1480-BC4E-B657-21B37835A78E}" dt="2023-02-24T21:54:53.203" v="1"/>
        <pc:sldMkLst>
          <pc:docMk/>
          <pc:sldMk cId="2352598445" sldId="362"/>
        </pc:sldMkLst>
      </pc:sldChg>
      <pc:sldChg chg="addSp modSp add mod">
        <pc:chgData name="Iulian Ilie-Nemedi" userId="c5ffad915e5e9439" providerId="LiveId" clId="{7C833B37-1480-BC4E-B657-21B37835A78E}" dt="2023-02-24T21:56:51.408" v="18" actId="1076"/>
        <pc:sldMkLst>
          <pc:docMk/>
          <pc:sldMk cId="421380814" sldId="469"/>
        </pc:sldMkLst>
      </pc:sldChg>
    </pc:docChg>
  </pc:docChgLst>
  <pc:docChgLst>
    <pc:chgData name="Iulian Ilie-Nemedi" userId="c5ffad915e5e9439" providerId="LiveId" clId="{B52E949B-B221-4E5E-BAB8-1B6F2A2B1957}"/>
    <pc:docChg chg="addSld modSld">
      <pc:chgData name="Iulian Ilie-Nemedi" userId="c5ffad915e5e9439" providerId="LiveId" clId="{B52E949B-B221-4E5E-BAB8-1B6F2A2B1957}" dt="2025-02-24T08:55:13.463" v="0"/>
      <pc:docMkLst>
        <pc:docMk/>
      </pc:docMkLst>
      <pc:sldChg chg="add">
        <pc:chgData name="Iulian Ilie-Nemedi" userId="c5ffad915e5e9439" providerId="LiveId" clId="{B52E949B-B221-4E5E-BAB8-1B6F2A2B1957}" dt="2025-02-24T08:55:13.463" v="0"/>
        <pc:sldMkLst>
          <pc:docMk/>
          <pc:sldMk cId="2992511947" sldId="581"/>
        </pc:sldMkLst>
      </pc:sldChg>
    </pc:docChg>
  </pc:docChgLst>
  <pc:docChgLst>
    <pc:chgData name="Iulian Ilie-Nemedi" userId="c5ffad915e5e9439" providerId="LiveId" clId="{A11F4DAC-2F42-4C9A-8020-36192AAA38C1}"/>
    <pc:docChg chg="custSel addSld modSld">
      <pc:chgData name="Iulian Ilie-Nemedi" userId="c5ffad915e5e9439" providerId="LiveId" clId="{A11F4DAC-2F42-4C9A-8020-36192AAA38C1}" dt="2024-03-29T07:53:24.900" v="434" actId="1076"/>
      <pc:docMkLst>
        <pc:docMk/>
      </pc:docMkLst>
      <pc:sldChg chg="addSp modSp">
        <pc:chgData name="Iulian Ilie-Nemedi" userId="c5ffad915e5e9439" providerId="LiveId" clId="{A11F4DAC-2F42-4C9A-8020-36192AAA38C1}" dt="2024-03-29T04:42:05.705" v="0"/>
        <pc:sldMkLst>
          <pc:docMk/>
          <pc:sldMk cId="925986790" sldId="330"/>
        </pc:sldMkLst>
      </pc:sldChg>
      <pc:sldChg chg="modAnim">
        <pc:chgData name="Iulian Ilie-Nemedi" userId="c5ffad915e5e9439" providerId="LiveId" clId="{A11F4DAC-2F42-4C9A-8020-36192AAA38C1}" dt="2024-03-29T05:02:56.357" v="211"/>
        <pc:sldMkLst>
          <pc:docMk/>
          <pc:sldMk cId="1508386829" sldId="358"/>
        </pc:sldMkLst>
      </pc:sldChg>
      <pc:sldChg chg="modAnim">
        <pc:chgData name="Iulian Ilie-Nemedi" userId="c5ffad915e5e9439" providerId="LiveId" clId="{A11F4DAC-2F42-4C9A-8020-36192AAA38C1}" dt="2024-03-29T04:42:20.518" v="2"/>
        <pc:sldMkLst>
          <pc:docMk/>
          <pc:sldMk cId="4235271135" sldId="359"/>
        </pc:sldMkLst>
      </pc:sldChg>
      <pc:sldChg chg="modAnim">
        <pc:chgData name="Iulian Ilie-Nemedi" userId="c5ffad915e5e9439" providerId="LiveId" clId="{A11F4DAC-2F42-4C9A-8020-36192AAA38C1}" dt="2024-03-29T05:02:30.335" v="207"/>
        <pc:sldMkLst>
          <pc:docMk/>
          <pc:sldMk cId="3070646046" sldId="414"/>
        </pc:sldMkLst>
      </pc:sldChg>
      <pc:sldChg chg="modAnim">
        <pc:chgData name="Iulian Ilie-Nemedi" userId="c5ffad915e5e9439" providerId="LiveId" clId="{A11F4DAC-2F42-4C9A-8020-36192AAA38C1}" dt="2024-03-29T05:02:50.455" v="209"/>
        <pc:sldMkLst>
          <pc:docMk/>
          <pc:sldMk cId="884844249" sldId="427"/>
        </pc:sldMkLst>
      </pc:sldChg>
      <pc:sldChg chg="modAnim">
        <pc:chgData name="Iulian Ilie-Nemedi" userId="c5ffad915e5e9439" providerId="LiveId" clId="{A11F4DAC-2F42-4C9A-8020-36192AAA38C1}" dt="2024-03-29T04:47:03.474" v="49"/>
        <pc:sldMkLst>
          <pc:docMk/>
          <pc:sldMk cId="969824561" sldId="483"/>
        </pc:sldMkLst>
      </pc:sldChg>
      <pc:sldChg chg="modAnim">
        <pc:chgData name="Iulian Ilie-Nemedi" userId="c5ffad915e5e9439" providerId="LiveId" clId="{A11F4DAC-2F42-4C9A-8020-36192AAA38C1}" dt="2024-03-29T04:47:08.253" v="50"/>
        <pc:sldMkLst>
          <pc:docMk/>
          <pc:sldMk cId="3153607632" sldId="484"/>
        </pc:sldMkLst>
      </pc:sldChg>
      <pc:sldChg chg="modSp mod modAnim">
        <pc:chgData name="Iulian Ilie-Nemedi" userId="c5ffad915e5e9439" providerId="LiveId" clId="{A11F4DAC-2F42-4C9A-8020-36192AAA38C1}" dt="2024-03-29T04:47:16.031" v="51"/>
        <pc:sldMkLst>
          <pc:docMk/>
          <pc:sldMk cId="1581882545" sldId="485"/>
        </pc:sldMkLst>
      </pc:sldChg>
      <pc:sldChg chg="modAnim">
        <pc:chgData name="Iulian Ilie-Nemedi" userId="c5ffad915e5e9439" providerId="LiveId" clId="{A11F4DAC-2F42-4C9A-8020-36192AAA38C1}" dt="2024-03-29T04:47:29.743" v="55"/>
        <pc:sldMkLst>
          <pc:docMk/>
          <pc:sldMk cId="2135165809" sldId="486"/>
        </pc:sldMkLst>
      </pc:sldChg>
      <pc:sldChg chg="modAnim">
        <pc:chgData name="Iulian Ilie-Nemedi" userId="c5ffad915e5e9439" providerId="LiveId" clId="{A11F4DAC-2F42-4C9A-8020-36192AAA38C1}" dt="2024-03-29T04:47:25.719" v="54"/>
        <pc:sldMkLst>
          <pc:docMk/>
          <pc:sldMk cId="3087892224" sldId="487"/>
        </pc:sldMkLst>
      </pc:sldChg>
      <pc:sldChg chg="modAnim">
        <pc:chgData name="Iulian Ilie-Nemedi" userId="c5ffad915e5e9439" providerId="LiveId" clId="{A11F4DAC-2F42-4C9A-8020-36192AAA38C1}" dt="2024-03-29T04:47:36.284" v="56"/>
        <pc:sldMkLst>
          <pc:docMk/>
          <pc:sldMk cId="3143511298" sldId="488"/>
        </pc:sldMkLst>
      </pc:sldChg>
      <pc:sldChg chg="modAnim">
        <pc:chgData name="Iulian Ilie-Nemedi" userId="c5ffad915e5e9439" providerId="LiveId" clId="{A11F4DAC-2F42-4C9A-8020-36192AAA38C1}" dt="2024-03-29T04:47:41.368" v="57"/>
        <pc:sldMkLst>
          <pc:docMk/>
          <pc:sldMk cId="2422743766" sldId="489"/>
        </pc:sldMkLst>
      </pc:sldChg>
      <pc:sldChg chg="modAnim">
        <pc:chgData name="Iulian Ilie-Nemedi" userId="c5ffad915e5e9439" providerId="LiveId" clId="{A11F4DAC-2F42-4C9A-8020-36192AAA38C1}" dt="2024-03-29T04:47:45.477" v="58"/>
        <pc:sldMkLst>
          <pc:docMk/>
          <pc:sldMk cId="682671519" sldId="490"/>
        </pc:sldMkLst>
      </pc:sldChg>
      <pc:sldChg chg="modAnim">
        <pc:chgData name="Iulian Ilie-Nemedi" userId="c5ffad915e5e9439" providerId="LiveId" clId="{A11F4DAC-2F42-4C9A-8020-36192AAA38C1}" dt="2024-03-29T04:47:57.584" v="59"/>
        <pc:sldMkLst>
          <pc:docMk/>
          <pc:sldMk cId="3074060267" sldId="491"/>
        </pc:sldMkLst>
      </pc:sldChg>
      <pc:sldChg chg="modAnim">
        <pc:chgData name="Iulian Ilie-Nemedi" userId="c5ffad915e5e9439" providerId="LiveId" clId="{A11F4DAC-2F42-4C9A-8020-36192AAA38C1}" dt="2024-03-29T04:48:01.408" v="60"/>
        <pc:sldMkLst>
          <pc:docMk/>
          <pc:sldMk cId="1070234090" sldId="492"/>
        </pc:sldMkLst>
      </pc:sldChg>
      <pc:sldChg chg="modAnim">
        <pc:chgData name="Iulian Ilie-Nemedi" userId="c5ffad915e5e9439" providerId="LiveId" clId="{A11F4DAC-2F42-4C9A-8020-36192AAA38C1}" dt="2024-03-29T04:48:05.214" v="61"/>
        <pc:sldMkLst>
          <pc:docMk/>
          <pc:sldMk cId="938862573" sldId="493"/>
        </pc:sldMkLst>
      </pc:sldChg>
      <pc:sldChg chg="modSp">
        <pc:chgData name="Iulian Ilie-Nemedi" userId="c5ffad915e5e9439" providerId="LiveId" clId="{A11F4DAC-2F42-4C9A-8020-36192AAA38C1}" dt="2024-03-29T04:46:43.500" v="48" actId="14861"/>
        <pc:sldMkLst>
          <pc:docMk/>
          <pc:sldMk cId="775153705" sldId="494"/>
        </pc:sldMkLst>
      </pc:sldChg>
      <pc:sldChg chg="modAnim">
        <pc:chgData name="Iulian Ilie-Nemedi" userId="c5ffad915e5e9439" providerId="LiveId" clId="{A11F4DAC-2F42-4C9A-8020-36192AAA38C1}" dt="2024-03-29T04:48:51.752" v="63"/>
        <pc:sldMkLst>
          <pc:docMk/>
          <pc:sldMk cId="202034410" sldId="496"/>
        </pc:sldMkLst>
      </pc:sldChg>
      <pc:sldChg chg="modAnim">
        <pc:chgData name="Iulian Ilie-Nemedi" userId="c5ffad915e5e9439" providerId="LiveId" clId="{A11F4DAC-2F42-4C9A-8020-36192AAA38C1}" dt="2024-03-29T04:49:23.904" v="70"/>
        <pc:sldMkLst>
          <pc:docMk/>
          <pc:sldMk cId="1462995564" sldId="497"/>
        </pc:sldMkLst>
      </pc:sldChg>
      <pc:sldChg chg="modAnim">
        <pc:chgData name="Iulian Ilie-Nemedi" userId="c5ffad915e5e9439" providerId="LiveId" clId="{A11F4DAC-2F42-4C9A-8020-36192AAA38C1}" dt="2024-03-29T04:49:45.408" v="74"/>
        <pc:sldMkLst>
          <pc:docMk/>
          <pc:sldMk cId="1371698737" sldId="498"/>
        </pc:sldMkLst>
      </pc:sldChg>
      <pc:sldChg chg="modAnim">
        <pc:chgData name="Iulian Ilie-Nemedi" userId="c5ffad915e5e9439" providerId="LiveId" clId="{A11F4DAC-2F42-4C9A-8020-36192AAA38C1}" dt="2024-03-29T04:49:54.723" v="76"/>
        <pc:sldMkLst>
          <pc:docMk/>
          <pc:sldMk cId="2597197655" sldId="499"/>
        </pc:sldMkLst>
      </pc:sldChg>
      <pc:sldChg chg="modAnim">
        <pc:chgData name="Iulian Ilie-Nemedi" userId="c5ffad915e5e9439" providerId="LiveId" clId="{A11F4DAC-2F42-4C9A-8020-36192AAA38C1}" dt="2024-03-29T04:50:18.895" v="79"/>
        <pc:sldMkLst>
          <pc:docMk/>
          <pc:sldMk cId="1416639019" sldId="503"/>
        </pc:sldMkLst>
      </pc:sldChg>
      <pc:sldChg chg="modSp modAnim">
        <pc:chgData name="Iulian Ilie-Nemedi" userId="c5ffad915e5e9439" providerId="LiveId" clId="{A11F4DAC-2F42-4C9A-8020-36192AAA38C1}" dt="2024-03-29T06:45:32.904" v="315" actId="120"/>
        <pc:sldMkLst>
          <pc:docMk/>
          <pc:sldMk cId="1924661473" sldId="504"/>
        </pc:sldMkLst>
      </pc:sldChg>
      <pc:sldChg chg="modAnim">
        <pc:chgData name="Iulian Ilie-Nemedi" userId="c5ffad915e5e9439" providerId="LiveId" clId="{A11F4DAC-2F42-4C9A-8020-36192AAA38C1}" dt="2024-03-29T04:50:39.128" v="84"/>
        <pc:sldMkLst>
          <pc:docMk/>
          <pc:sldMk cId="461778105" sldId="505"/>
        </pc:sldMkLst>
      </pc:sldChg>
      <pc:sldChg chg="addSp modSp mod modAnim">
        <pc:chgData name="Iulian Ilie-Nemedi" userId="c5ffad915e5e9439" providerId="LiveId" clId="{A11F4DAC-2F42-4C9A-8020-36192AAA38C1}" dt="2024-03-29T07:53:24.900" v="434" actId="1076"/>
        <pc:sldMkLst>
          <pc:docMk/>
          <pc:sldMk cId="3259572521" sldId="506"/>
        </pc:sldMkLst>
      </pc:sldChg>
      <pc:sldChg chg="modAnim">
        <pc:chgData name="Iulian Ilie-Nemedi" userId="c5ffad915e5e9439" providerId="LiveId" clId="{A11F4DAC-2F42-4C9A-8020-36192AAA38C1}" dt="2024-03-29T04:51:56.258" v="98"/>
        <pc:sldMkLst>
          <pc:docMk/>
          <pc:sldMk cId="171306692" sldId="513"/>
        </pc:sldMkLst>
      </pc:sldChg>
      <pc:sldChg chg="modSp modAnim">
        <pc:chgData name="Iulian Ilie-Nemedi" userId="c5ffad915e5e9439" providerId="LiveId" clId="{A11F4DAC-2F42-4C9A-8020-36192AAA38C1}" dt="2024-03-29T04:54:29.380" v="119" actId="20577"/>
        <pc:sldMkLst>
          <pc:docMk/>
          <pc:sldMk cId="3220005097" sldId="514"/>
        </pc:sldMkLst>
      </pc:sldChg>
      <pc:sldChg chg="addSp delSp modSp mod delAnim modAnim">
        <pc:chgData name="Iulian Ilie-Nemedi" userId="c5ffad915e5e9439" providerId="LiveId" clId="{A11F4DAC-2F42-4C9A-8020-36192AAA38C1}" dt="2024-03-29T07:25:59.670" v="399" actId="1076"/>
        <pc:sldMkLst>
          <pc:docMk/>
          <pc:sldMk cId="1811068400" sldId="516"/>
        </pc:sldMkLst>
      </pc:sldChg>
      <pc:sldChg chg="modAnim">
        <pc:chgData name="Iulian Ilie-Nemedi" userId="c5ffad915e5e9439" providerId="LiveId" clId="{A11F4DAC-2F42-4C9A-8020-36192AAA38C1}" dt="2024-03-29T04:55:05.053" v="125"/>
        <pc:sldMkLst>
          <pc:docMk/>
          <pc:sldMk cId="2222464648" sldId="517"/>
        </pc:sldMkLst>
      </pc:sldChg>
      <pc:sldChg chg="modAnim">
        <pc:chgData name="Iulian Ilie-Nemedi" userId="c5ffad915e5e9439" providerId="LiveId" clId="{A11F4DAC-2F42-4C9A-8020-36192AAA38C1}" dt="2024-03-29T04:55:28.967" v="130"/>
        <pc:sldMkLst>
          <pc:docMk/>
          <pc:sldMk cId="3376252758" sldId="518"/>
        </pc:sldMkLst>
      </pc:sldChg>
      <pc:sldChg chg="modAnim">
        <pc:chgData name="Iulian Ilie-Nemedi" userId="c5ffad915e5e9439" providerId="LiveId" clId="{A11F4DAC-2F42-4C9A-8020-36192AAA38C1}" dt="2024-03-29T04:56:01.780" v="136"/>
        <pc:sldMkLst>
          <pc:docMk/>
          <pc:sldMk cId="1200854666" sldId="520"/>
        </pc:sldMkLst>
      </pc:sldChg>
      <pc:sldChg chg="modAnim">
        <pc:chgData name="Iulian Ilie-Nemedi" userId="c5ffad915e5e9439" providerId="LiveId" clId="{A11F4DAC-2F42-4C9A-8020-36192AAA38C1}" dt="2024-03-29T04:56:15.293" v="139"/>
        <pc:sldMkLst>
          <pc:docMk/>
          <pc:sldMk cId="4009106141" sldId="521"/>
        </pc:sldMkLst>
      </pc:sldChg>
      <pc:sldChg chg="modAnim">
        <pc:chgData name="Iulian Ilie-Nemedi" userId="c5ffad915e5e9439" providerId="LiveId" clId="{A11F4DAC-2F42-4C9A-8020-36192AAA38C1}" dt="2024-03-29T04:56:24.443" v="141"/>
        <pc:sldMkLst>
          <pc:docMk/>
          <pc:sldMk cId="1491662762" sldId="522"/>
        </pc:sldMkLst>
      </pc:sldChg>
      <pc:sldChg chg="modAnim">
        <pc:chgData name="Iulian Ilie-Nemedi" userId="c5ffad915e5e9439" providerId="LiveId" clId="{A11F4DAC-2F42-4C9A-8020-36192AAA38C1}" dt="2024-03-29T04:56:38.117" v="145"/>
        <pc:sldMkLst>
          <pc:docMk/>
          <pc:sldMk cId="2174067615" sldId="523"/>
        </pc:sldMkLst>
      </pc:sldChg>
      <pc:sldChg chg="modAnim">
        <pc:chgData name="Iulian Ilie-Nemedi" userId="c5ffad915e5e9439" providerId="LiveId" clId="{A11F4DAC-2F42-4C9A-8020-36192AAA38C1}" dt="2024-03-29T04:57:01.766" v="150"/>
        <pc:sldMkLst>
          <pc:docMk/>
          <pc:sldMk cId="803987298" sldId="524"/>
        </pc:sldMkLst>
      </pc:sldChg>
      <pc:sldChg chg="modAnim">
        <pc:chgData name="Iulian Ilie-Nemedi" userId="c5ffad915e5e9439" providerId="LiveId" clId="{A11F4DAC-2F42-4C9A-8020-36192AAA38C1}" dt="2024-03-29T04:57:40.678" v="159"/>
        <pc:sldMkLst>
          <pc:docMk/>
          <pc:sldMk cId="3139933876" sldId="525"/>
        </pc:sldMkLst>
      </pc:sldChg>
      <pc:sldChg chg="addSp delSp modSp mod">
        <pc:chgData name="Iulian Ilie-Nemedi" userId="c5ffad915e5e9439" providerId="LiveId" clId="{A11F4DAC-2F42-4C9A-8020-36192AAA38C1}" dt="2024-03-29T07:23:15.650" v="361" actId="20577"/>
        <pc:sldMkLst>
          <pc:docMk/>
          <pc:sldMk cId="1063459556" sldId="528"/>
        </pc:sldMkLst>
      </pc:sldChg>
      <pc:sldChg chg="modAnim">
        <pc:chgData name="Iulian Ilie-Nemedi" userId="c5ffad915e5e9439" providerId="LiveId" clId="{A11F4DAC-2F42-4C9A-8020-36192AAA38C1}" dt="2024-03-29T04:58:39.325" v="172"/>
        <pc:sldMkLst>
          <pc:docMk/>
          <pc:sldMk cId="1174042304" sldId="529"/>
        </pc:sldMkLst>
      </pc:sldChg>
      <pc:sldChg chg="modSp mod">
        <pc:chgData name="Iulian Ilie-Nemedi" userId="c5ffad915e5e9439" providerId="LiveId" clId="{A11F4DAC-2F42-4C9A-8020-36192AAA38C1}" dt="2024-03-29T04:59:27.481" v="175" actId="1076"/>
        <pc:sldMkLst>
          <pc:docMk/>
          <pc:sldMk cId="4014133056" sldId="530"/>
        </pc:sldMkLst>
      </pc:sldChg>
      <pc:sldChg chg="modAnim">
        <pc:chgData name="Iulian Ilie-Nemedi" userId="c5ffad915e5e9439" providerId="LiveId" clId="{A11F4DAC-2F42-4C9A-8020-36192AAA38C1}" dt="2024-03-29T04:59:51.112" v="180"/>
        <pc:sldMkLst>
          <pc:docMk/>
          <pc:sldMk cId="2684952443" sldId="531"/>
        </pc:sldMkLst>
      </pc:sldChg>
      <pc:sldChg chg="modAnim">
        <pc:chgData name="Iulian Ilie-Nemedi" userId="c5ffad915e5e9439" providerId="LiveId" clId="{A11F4DAC-2F42-4C9A-8020-36192AAA38C1}" dt="2024-03-29T05:00:13.637" v="186"/>
        <pc:sldMkLst>
          <pc:docMk/>
          <pc:sldMk cId="1033511354" sldId="532"/>
        </pc:sldMkLst>
      </pc:sldChg>
      <pc:sldChg chg="modAnim">
        <pc:chgData name="Iulian Ilie-Nemedi" userId="c5ffad915e5e9439" providerId="LiveId" clId="{A11F4DAC-2F42-4C9A-8020-36192AAA38C1}" dt="2024-03-29T05:01:02.580" v="196"/>
        <pc:sldMkLst>
          <pc:docMk/>
          <pc:sldMk cId="3465581907" sldId="534"/>
        </pc:sldMkLst>
      </pc:sldChg>
      <pc:sldChg chg="modAnim">
        <pc:chgData name="Iulian Ilie-Nemedi" userId="c5ffad915e5e9439" providerId="LiveId" clId="{A11F4DAC-2F42-4C9A-8020-36192AAA38C1}" dt="2024-03-29T05:01:17.586" v="198"/>
        <pc:sldMkLst>
          <pc:docMk/>
          <pc:sldMk cId="2057877450" sldId="536"/>
        </pc:sldMkLst>
      </pc:sldChg>
      <pc:sldChg chg="addSp modSp modAnim">
        <pc:chgData name="Iulian Ilie-Nemedi" userId="c5ffad915e5e9439" providerId="LiveId" clId="{A11F4DAC-2F42-4C9A-8020-36192AAA38C1}" dt="2024-03-29T05:01:47.433" v="203"/>
        <pc:sldMkLst>
          <pc:docMk/>
          <pc:sldMk cId="1078261217" sldId="537"/>
        </pc:sldMkLst>
      </pc:sldChg>
      <pc:sldChg chg="addSp delSp modSp add mod delAnim">
        <pc:chgData name="Iulian Ilie-Nemedi" userId="c5ffad915e5e9439" providerId="LiveId" clId="{A11F4DAC-2F42-4C9A-8020-36192AAA38C1}" dt="2024-03-29T07:52:04.669" v="419" actId="166"/>
        <pc:sldMkLst>
          <pc:docMk/>
          <pc:sldMk cId="2950000805" sldId="54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DCC7D9-4B34-4F85-9DAE-2C3C476C1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2724-FF66-4AEC-986C-F1ECF4911B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3208-4D5B-44C4-A045-6495A8B44929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D9D7-F7F2-409A-89D5-542D106E9A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35BE0-0675-46A0-81BD-572D42AE4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1B75-E75A-491C-95D1-D70845B24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5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912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76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79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20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575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8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6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63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50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7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48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40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27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04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09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54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71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1D604-2A17-07BA-CD47-14D193D0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8A3DF-5DA9-E440-5FC5-916E07162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0DFC9-7076-ED2D-F8AE-DC4BC8EB8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73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8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7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40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52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8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32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04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61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08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01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5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4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58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48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144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07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649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35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80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483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3549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235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7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949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55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832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42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835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839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625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026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642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580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7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443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67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5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92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4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1994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5987168" y="6021954"/>
            <a:ext cx="6204832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12192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7" y="2814638"/>
            <a:ext cx="9144000" cy="2387600"/>
          </a:xfrm>
        </p:spPr>
        <p:txBody>
          <a:bodyPr rIns="365760" anchor="b">
            <a:normAutofit/>
          </a:bodyPr>
          <a:lstStyle>
            <a:lvl1pPr algn="r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7" y="5202238"/>
            <a:ext cx="9144000" cy="899846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1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16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8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1" r:id="rId2"/>
    <p:sldLayoutId id="2147483772" r:id="rId3"/>
    <p:sldLayoutId id="2147483773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ZDVG25bpQdA" TargetMode="External"/><Relationship Id="rId5" Type="http://schemas.openxmlformats.org/officeDocument/2006/relationships/hyperlink" Target="https://youtu.be/kTs4Ymg9vzA" TargetMode="External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aplicație</a:t>
            </a:r>
            <a:r>
              <a:rPr lang="en-US" dirty="0"/>
              <a:t>: E-mail (SMTP, Pop, IMAP, </a:t>
            </a:r>
            <a:r>
              <a:rPr lang="en-US" dirty="0" err="1"/>
              <a:t>WebMail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02836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DA162-CF55-4AD8-B7A6-B7A2DF5D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 b="24008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E17C-B58E-766D-CF29-F33620684C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31" y="3777247"/>
            <a:ext cx="2674939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14" descr="Feather PNG Vector PSD Clipart with Transparent Background Photo for Free  Download: 1000+ Free Download Vector, Image, PNG, PSD Files">
            <a:extLst>
              <a:ext uri="{FF2B5EF4-FFF2-40B4-BE49-F238E27FC236}">
                <a16:creationId xmlns:a16="http://schemas.microsoft.com/office/drawing/2014/main" id="{F11C43CC-0C75-76F5-7071-22822DD7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5418704"/>
            <a:ext cx="1628853" cy="122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dice.ase.ro/wp-content/themes/twentyeleven-xili/images/dice.png">
            <a:extLst>
              <a:ext uri="{FF2B5EF4-FFF2-40B4-BE49-F238E27FC236}">
                <a16:creationId xmlns:a16="http://schemas.microsoft.com/office/drawing/2014/main" id="{8E06ECE3-5281-3A03-408A-B1450FD3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9975">
            <a:off x="6614994" y="2055588"/>
            <a:ext cx="1657870" cy="132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5">
            <a:extLst>
              <a:ext uri="{FF2B5EF4-FFF2-40B4-BE49-F238E27FC236}">
                <a16:creationId xmlns:a16="http://schemas.microsoft.com/office/drawing/2014/main" id="{254E740E-778F-0C9D-A62C-5DABA4B2935A}"/>
              </a:ext>
            </a:extLst>
          </p:cNvPr>
          <p:cNvSpPr txBox="1">
            <a:spLocks/>
          </p:cNvSpPr>
          <p:nvPr/>
        </p:nvSpPr>
        <p:spPr>
          <a:xfrm>
            <a:off x="3263771" y="6356652"/>
            <a:ext cx="9144000" cy="501348"/>
          </a:xfrm>
          <a:prstGeom prst="rect">
            <a:avLst/>
          </a:prstGeom>
        </p:spPr>
        <p:txBody>
          <a:bodyPr vert="horz" lIns="91440" tIns="45720" rIns="36576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Iulian Ilie-</a:t>
            </a:r>
            <a:r>
              <a:rPr lang="en-US" dirty="0" err="1"/>
              <a:t>Némedi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1B9160-E031-2A38-0A07-F46607FF7C7D}"/>
              </a:ext>
            </a:extLst>
          </p:cNvPr>
          <p:cNvSpPr/>
          <p:nvPr/>
        </p:nvSpPr>
        <p:spPr>
          <a:xfrm rot="19159443">
            <a:off x="175079" y="1313747"/>
            <a:ext cx="46462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Academia de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Studii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Economice</a:t>
            </a:r>
            <a:endParaRPr lang="en-US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Întârzierea</a:t>
            </a:r>
            <a:r>
              <a:rPr lang="en-US" altLang="en-US" dirty="0"/>
              <a:t> la </a:t>
            </a:r>
            <a:r>
              <a:rPr lang="en-US" altLang="en-US" dirty="0" err="1"/>
              <a:t>recepție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0364F-C895-51C3-D70F-E8226D5E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759" y="1903562"/>
            <a:ext cx="5481235" cy="4802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276" y="2625506"/>
            <a:ext cx="4859822" cy="24263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dirty="0" err="1"/>
              <a:t>Când</a:t>
            </a:r>
            <a:r>
              <a:rPr lang="en-US" altLang="en-US" sz="2400" dirty="0"/>
              <a:t> e-</a:t>
            </a:r>
            <a:r>
              <a:rPr lang="en-US" altLang="en-US" sz="2400" dirty="0" err="1"/>
              <a:t>mailul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ajunge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cele</a:t>
            </a:r>
            <a:r>
              <a:rPr lang="en-US" altLang="en-US" sz="2400" dirty="0"/>
              <a:t> din </a:t>
            </a:r>
            <a:r>
              <a:rPr lang="en-US" altLang="en-US" sz="2400" dirty="0" err="1"/>
              <a:t>urmă</a:t>
            </a:r>
            <a:r>
              <a:rPr lang="en-US" altLang="en-US" sz="2400" dirty="0"/>
              <a:t> la server-</a:t>
            </a:r>
            <a:r>
              <a:rPr lang="en-US" altLang="en-US" sz="2400" dirty="0" err="1"/>
              <a:t>ul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destinatar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acesta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primit de </a:t>
            </a:r>
            <a:r>
              <a:rPr lang="en-US" altLang="en-US" sz="2400" dirty="0" err="1"/>
              <a:t>către</a:t>
            </a:r>
            <a:r>
              <a:rPr lang="en-US" altLang="en-US" sz="2400" dirty="0"/>
              <a:t> MTA al </a:t>
            </a:r>
            <a:r>
              <a:rPr lang="en-US" altLang="en-US" sz="2400" dirty="0" err="1"/>
              <a:t>acelui</a:t>
            </a:r>
            <a:r>
              <a:rPr lang="en-US" altLang="en-US" sz="2400" dirty="0"/>
              <a:t> server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stocat</a:t>
            </a:r>
            <a:r>
              <a:rPr lang="en-US" altLang="en-US" sz="2400" dirty="0"/>
              <a:t> fie de </a:t>
            </a:r>
            <a:r>
              <a:rPr lang="en-US" altLang="en-US" sz="2400" dirty="0" err="1"/>
              <a:t>sistemul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fișiere</a:t>
            </a:r>
            <a:r>
              <a:rPr lang="en-US" altLang="en-US" sz="2400" dirty="0"/>
              <a:t>, fie </a:t>
            </a:r>
            <a:r>
              <a:rPr lang="en-US" altLang="en-US" sz="2400" dirty="0" err="1"/>
              <a:t>într</a:t>
            </a:r>
            <a:r>
              <a:rPr lang="en-US" altLang="en-US" sz="2400" dirty="0"/>
              <a:t>-o </a:t>
            </a:r>
            <a:r>
              <a:rPr lang="en-US" altLang="en-US" sz="2400" dirty="0" err="1"/>
              <a:t>bază</a:t>
            </a:r>
            <a:r>
              <a:rPr lang="en-US" altLang="en-US" sz="2400" dirty="0"/>
              <a:t> de date, </a:t>
            </a:r>
            <a:r>
              <a:rPr lang="en-US" altLang="en-US" sz="2400" dirty="0" err="1"/>
              <a:t>înainte</a:t>
            </a:r>
            <a:r>
              <a:rPr lang="en-US" altLang="en-US" sz="2400" dirty="0"/>
              <a:t> de a fi </a:t>
            </a:r>
            <a:r>
              <a:rPr lang="en-US" altLang="en-US" sz="2400" dirty="0" err="1"/>
              <a:t>disponibil</a:t>
            </a:r>
            <a:r>
              <a:rPr lang="en-US" altLang="en-US" sz="2400" dirty="0"/>
              <a:t> pentru ca MUA </a:t>
            </a:r>
            <a:r>
              <a:rPr lang="en-US" altLang="en-US" sz="2400" dirty="0" err="1"/>
              <a:t>să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poată</a:t>
            </a:r>
            <a:r>
              <a:rPr lang="en-US" altLang="en-US" sz="2400" dirty="0"/>
              <a:t> prezenta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prezinte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utilizatorului</a:t>
            </a:r>
            <a:r>
              <a:rPr lang="en-US" altLang="en-US" sz="2400" dirty="0"/>
              <a:t>.</a:t>
            </a:r>
            <a:endParaRPr lang="en-US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4351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Expansiunea</a:t>
            </a:r>
            <a:r>
              <a:rPr lang="en-US" altLang="en-US" dirty="0"/>
              <a:t> alias-</a:t>
            </a:r>
            <a:r>
              <a:rPr lang="en-US" altLang="en-US" dirty="0" err="1"/>
              <a:t>urilor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651B5-0AFB-3EE1-702D-CD47C94DA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3" y="1859338"/>
            <a:ext cx="6349706" cy="489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575" y="2906163"/>
            <a:ext cx="4859822" cy="2426327"/>
          </a:xfrm>
        </p:spPr>
        <p:txBody>
          <a:bodyPr>
            <a:noAutofit/>
          </a:bodyPr>
          <a:lstStyle/>
          <a:p>
            <a:r>
              <a:rPr lang="en-US" altLang="en-US" sz="2800" dirty="0" err="1"/>
              <a:t>Indică</a:t>
            </a:r>
            <a:r>
              <a:rPr lang="en-US" altLang="en-US" sz="2800" dirty="0"/>
              <a:t> un mod specific de </a:t>
            </a:r>
            <a:r>
              <a:rPr lang="en-US" altLang="en-US" sz="2800" dirty="0" err="1"/>
              <a:t>redirecționare</a:t>
            </a:r>
            <a:r>
              <a:rPr lang="en-US" altLang="en-US" sz="2800" dirty="0"/>
              <a:t> a e-</a:t>
            </a:r>
            <a:r>
              <a:rPr lang="en-US" altLang="en-US" sz="2800" dirty="0" err="1"/>
              <a:t>mailurilor</a:t>
            </a:r>
            <a:r>
              <a:rPr lang="en-US" altLang="en-US" sz="2800" dirty="0"/>
              <a:t>:</a:t>
            </a:r>
          </a:p>
          <a:p>
            <a:pPr lvl="1"/>
            <a:r>
              <a:rPr lang="en-US" altLang="en-US" sz="2600" dirty="0" err="1"/>
              <a:t>Unul</a:t>
            </a:r>
            <a:r>
              <a:rPr lang="en-US" altLang="en-US" sz="2600" dirty="0"/>
              <a:t> la </a:t>
            </a:r>
            <a:r>
              <a:rPr lang="en-US" altLang="en-US" sz="2600" dirty="0" err="1"/>
              <a:t>mulți</a:t>
            </a:r>
            <a:r>
              <a:rPr lang="en-US" altLang="en-US" sz="2600" dirty="0"/>
              <a:t>;</a:t>
            </a:r>
          </a:p>
          <a:p>
            <a:pPr lvl="1"/>
            <a:r>
              <a:rPr lang="en-US" altLang="en-US" sz="2600" dirty="0" err="1"/>
              <a:t>Mulți</a:t>
            </a:r>
            <a:r>
              <a:rPr lang="en-US" altLang="en-US" sz="2600" dirty="0"/>
              <a:t> la </a:t>
            </a:r>
            <a:r>
              <a:rPr lang="en-US" altLang="en-US" sz="2600" dirty="0" err="1"/>
              <a:t>unu</a:t>
            </a:r>
            <a:r>
              <a:rPr lang="en-US" alt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274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Expansiunea</a:t>
            </a:r>
            <a:r>
              <a:rPr lang="en-US" altLang="en-US" dirty="0"/>
              <a:t> </a:t>
            </a:r>
            <a:r>
              <a:rPr lang="en-US" altLang="en-US" dirty="0" err="1"/>
              <a:t>unu</a:t>
            </a:r>
            <a:r>
              <a:rPr lang="en-US" altLang="en-US" dirty="0"/>
              <a:t>-la-</a:t>
            </a:r>
            <a:r>
              <a:rPr lang="en-US" altLang="en-US" dirty="0" err="1"/>
              <a:t>mulți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575" y="2906163"/>
            <a:ext cx="4859822" cy="24263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800" dirty="0" err="1"/>
              <a:t>Când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trimitem</a:t>
            </a:r>
            <a:r>
              <a:rPr lang="en-US" altLang="en-US" sz="2800" dirty="0"/>
              <a:t> un e-mail la o </a:t>
            </a:r>
            <a:r>
              <a:rPr lang="en-US" altLang="en-US" sz="2800" dirty="0" err="1"/>
              <a:t>adresă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generică</a:t>
            </a:r>
            <a:r>
              <a:rPr lang="en-US" altLang="en-US" sz="2800" dirty="0"/>
              <a:t>, server-</a:t>
            </a:r>
            <a:r>
              <a:rPr lang="en-US" altLang="en-US" sz="2800" dirty="0" err="1"/>
              <a:t>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expanda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lista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adrese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livra</a:t>
            </a:r>
            <a:r>
              <a:rPr lang="en-US" altLang="en-US" sz="2800" dirty="0"/>
              <a:t> o </a:t>
            </a:r>
            <a:r>
              <a:rPr lang="en-US" altLang="en-US" sz="2800" dirty="0" err="1"/>
              <a:t>copie</a:t>
            </a:r>
            <a:r>
              <a:rPr lang="en-US" altLang="en-US" sz="2800" dirty="0"/>
              <a:t> a e-mail-</a:t>
            </a:r>
            <a:r>
              <a:rPr lang="en-US" altLang="en-US" sz="2800" dirty="0" err="1"/>
              <a:t>ului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către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toți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destinatarii</a:t>
            </a:r>
            <a:r>
              <a:rPr lang="en-US" altLang="en-US" sz="2800" dirty="0"/>
              <a:t> din </a:t>
            </a:r>
            <a:r>
              <a:rPr lang="en-US" altLang="en-US" sz="2800" dirty="0" err="1"/>
              <a:t>acea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listă</a:t>
            </a:r>
            <a:r>
              <a:rPr lang="en-US" altLang="en-US" sz="28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C5650-8BF5-FD3C-85E8-C8D6949CC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15" y="1718237"/>
            <a:ext cx="6282747" cy="502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67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Expansiunea</a:t>
            </a:r>
            <a:r>
              <a:rPr lang="en-US" altLang="en-US" dirty="0"/>
              <a:t> </a:t>
            </a:r>
            <a:r>
              <a:rPr lang="en-US" altLang="en-US" dirty="0" err="1"/>
              <a:t>mulți</a:t>
            </a:r>
            <a:r>
              <a:rPr lang="en-US" altLang="en-US" dirty="0"/>
              <a:t>-la-</a:t>
            </a:r>
            <a:r>
              <a:rPr lang="en-US" altLang="en-US" dirty="0" err="1"/>
              <a:t>unu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515D5C-E465-D802-1A0E-740A699B7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1874067"/>
            <a:ext cx="7302119" cy="4914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710" y="2766218"/>
            <a:ext cx="6876900" cy="132556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800" dirty="0" err="1"/>
              <a:t>Când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trimitem</a:t>
            </a:r>
            <a:r>
              <a:rPr lang="en-US" altLang="en-US" sz="2800" dirty="0"/>
              <a:t> un e-mail </a:t>
            </a:r>
            <a:r>
              <a:rPr lang="en-US" altLang="en-US" sz="2800" dirty="0" err="1"/>
              <a:t>către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lista</a:t>
            </a:r>
            <a:r>
              <a:rPr lang="en-US" altLang="en-US" sz="2800" dirty="0"/>
              <a:t> alias-</a:t>
            </a:r>
            <a:r>
              <a:rPr lang="en-US" altLang="en-US" sz="2800" dirty="0" err="1"/>
              <a:t>urilor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aparținând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aceluiași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destinatar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va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exista</a:t>
            </a:r>
            <a:r>
              <a:rPr lang="en-US" altLang="en-US" sz="2800" dirty="0"/>
              <a:t> un </a:t>
            </a:r>
            <a:r>
              <a:rPr lang="en-US" altLang="en-US" sz="2800" dirty="0" err="1"/>
              <a:t>singur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stocat</a:t>
            </a:r>
            <a:r>
              <a:rPr lang="en-US" altLang="en-US" sz="2800" dirty="0"/>
              <a:t> pentru </a:t>
            </a:r>
            <a:r>
              <a:rPr lang="en-US" altLang="en-US" sz="2800" dirty="0" err="1"/>
              <a:t>acel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utilizator</a:t>
            </a:r>
            <a:r>
              <a:rPr lang="en-US" alt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406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Sistemul</a:t>
            </a:r>
            <a:r>
              <a:rPr lang="en-US" altLang="en-US" dirty="0"/>
              <a:t> de e-mail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7A35A07-25A0-B70D-3D24-4D44DAD01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019" y="1823109"/>
            <a:ext cx="5975961" cy="488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234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Mesaje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plicuri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979" y="2067482"/>
            <a:ext cx="7020205" cy="4418274"/>
          </a:xfrm>
        </p:spPr>
        <p:txBody>
          <a:bodyPr>
            <a:noAutofit/>
          </a:bodyPr>
          <a:lstStyle/>
          <a:p>
            <a:r>
              <a:rPr lang="en-US" altLang="en-US" sz="2800" dirty="0" err="1"/>
              <a:t>Plic</a:t>
            </a:r>
            <a:r>
              <a:rPr lang="en-US" altLang="en-US" sz="2800" dirty="0"/>
              <a:t>: </a:t>
            </a:r>
            <a:r>
              <a:rPr lang="en-US" altLang="en-US" sz="2800" dirty="0" err="1"/>
              <a:t>informația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necesară</a:t>
            </a:r>
            <a:r>
              <a:rPr lang="en-US" altLang="en-US" sz="2800" dirty="0"/>
              <a:t> pentru </a:t>
            </a:r>
            <a:r>
              <a:rPr lang="en-US" altLang="en-US" sz="2800" dirty="0" err="1"/>
              <a:t>transportul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mesajului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folosită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protocolul</a:t>
            </a:r>
            <a:r>
              <a:rPr lang="en-US" altLang="en-US" sz="2800" dirty="0"/>
              <a:t> SMTP:</a:t>
            </a:r>
          </a:p>
          <a:p>
            <a:pPr lvl="1" algn="just"/>
            <a:r>
              <a:rPr lang="en-US" altLang="en-US" sz="2400" dirty="0" err="1"/>
              <a:t>Adresa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destinatarului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Prioritatea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Nivelul</a:t>
            </a:r>
            <a:r>
              <a:rPr lang="en-US" altLang="en-US" sz="2400" dirty="0"/>
              <a:t> de Securitate.</a:t>
            </a:r>
          </a:p>
          <a:p>
            <a:pPr algn="just"/>
            <a:r>
              <a:rPr lang="en-US" altLang="en-US" sz="2800" dirty="0" err="1"/>
              <a:t>Antet</a:t>
            </a:r>
            <a:r>
              <a:rPr lang="en-US" altLang="en-US" sz="2800" dirty="0"/>
              <a:t>: </a:t>
            </a:r>
            <a:r>
              <a:rPr lang="en-US" altLang="en-US" sz="2800" dirty="0" err="1"/>
              <a:t>informația</a:t>
            </a:r>
            <a:r>
              <a:rPr lang="en-US" altLang="en-US" sz="2800" dirty="0"/>
              <a:t> de control pentru </a:t>
            </a:r>
            <a:r>
              <a:rPr lang="en-US" altLang="en-US" sz="2800" dirty="0" err="1"/>
              <a:t>agentul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utilizator</a:t>
            </a:r>
            <a:r>
              <a:rPr lang="en-US" altLang="en-US" sz="2800" dirty="0"/>
              <a:t>:</a:t>
            </a:r>
          </a:p>
          <a:p>
            <a:pPr lvl="1" algn="just"/>
            <a:r>
              <a:rPr lang="en-US" altLang="en-US" sz="2400" dirty="0" err="1"/>
              <a:t>Perechi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cheie-valoare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referitoare</a:t>
            </a:r>
            <a:r>
              <a:rPr lang="en-US" altLang="en-US" sz="2400" dirty="0"/>
              <a:t> la </a:t>
            </a:r>
            <a:r>
              <a:rPr lang="en-US" altLang="en-US" sz="2400" dirty="0" err="1"/>
              <a:t>utilizatori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la </a:t>
            </a:r>
            <a:r>
              <a:rPr lang="en-US" altLang="en-US" sz="2400" dirty="0" err="1"/>
              <a:t>conținutul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mesajului</a:t>
            </a:r>
            <a:r>
              <a:rPr lang="en-US" altLang="en-US" sz="2400" dirty="0"/>
              <a:t>.</a:t>
            </a:r>
          </a:p>
          <a:p>
            <a:pPr algn="just"/>
            <a:r>
              <a:rPr lang="en-US" altLang="en-US" sz="2800" dirty="0"/>
              <a:t>Corp: </a:t>
            </a:r>
            <a:r>
              <a:rPr lang="en-US" altLang="en-US" sz="2800" dirty="0" err="1"/>
              <a:t>informația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destinată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utilizatorului</a:t>
            </a:r>
            <a:r>
              <a:rPr lang="en-US" altLang="en-US" sz="2800" dirty="0"/>
              <a:t>:</a:t>
            </a:r>
          </a:p>
          <a:p>
            <a:pPr lvl="1" algn="just"/>
            <a:r>
              <a:rPr lang="en-US" altLang="en-US" sz="2400" dirty="0"/>
              <a:t>Text </a:t>
            </a:r>
            <a:r>
              <a:rPr lang="en-US" altLang="en-US" sz="2400" dirty="0" err="1"/>
              <a:t>sau</a:t>
            </a:r>
            <a:r>
              <a:rPr lang="en-US" altLang="en-US" sz="2400" dirty="0"/>
              <a:t> multimedia.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28938-6C63-216C-F7BA-1BB5E4D06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54" y="1666769"/>
            <a:ext cx="45053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6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Formatul</a:t>
            </a:r>
            <a:r>
              <a:rPr lang="en-US" altLang="en-US" dirty="0"/>
              <a:t> </a:t>
            </a:r>
            <a:r>
              <a:rPr lang="en-US" altLang="en-US" dirty="0" err="1"/>
              <a:t>mesajelor</a:t>
            </a:r>
            <a:r>
              <a:rPr lang="en-US" altLang="en-US" dirty="0"/>
              <a:t> – RFC 822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9672"/>
            <a:ext cx="11884560" cy="77859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000" dirty="0" err="1"/>
              <a:t>Câmpuri</a:t>
            </a:r>
            <a:r>
              <a:rPr lang="en-US" altLang="en-US" sz="2000" dirty="0"/>
              <a:t> din </a:t>
            </a:r>
            <a:r>
              <a:rPr lang="en-US" altLang="en-US" sz="2000" dirty="0" err="1"/>
              <a:t>antet</a:t>
            </a:r>
            <a:r>
              <a:rPr lang="en-US" altLang="en-US" sz="2000" dirty="0"/>
              <a:t> care se </a:t>
            </a:r>
            <a:r>
              <a:rPr lang="en-US" altLang="en-US" sz="2000" dirty="0" err="1"/>
              <a:t>referă</a:t>
            </a:r>
            <a:r>
              <a:rPr lang="en-US" altLang="en-US" sz="2000" dirty="0"/>
              <a:t> la </a:t>
            </a:r>
            <a:r>
              <a:rPr lang="en-US" altLang="en-US" sz="2000" dirty="0" err="1"/>
              <a:t>transportul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mesajului</a:t>
            </a:r>
            <a:r>
              <a:rPr lang="en-US" altLang="en-US" sz="2000" dirty="0"/>
              <a:t>;</a:t>
            </a:r>
          </a:p>
          <a:p>
            <a:pPr marL="0" indent="0" algn="just">
              <a:buNone/>
            </a:pPr>
            <a:r>
              <a:rPr lang="en-US" altLang="en-US" sz="2000" dirty="0" err="1"/>
              <a:t>Unele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câmpuri</a:t>
            </a:r>
            <a:r>
              <a:rPr lang="en-US" altLang="en-US" sz="2000" dirty="0"/>
              <a:t> sunt </a:t>
            </a:r>
            <a:r>
              <a:rPr lang="en-US" altLang="en-US" sz="2000" dirty="0" err="1"/>
              <a:t>folosite</a:t>
            </a:r>
            <a:r>
              <a:rPr lang="en-US" altLang="en-US" sz="2000" dirty="0"/>
              <a:t> de </a:t>
            </a:r>
            <a:r>
              <a:rPr lang="en-US" altLang="en-US" sz="2000" dirty="0" err="1"/>
              <a:t>agentul</a:t>
            </a:r>
            <a:r>
              <a:rPr lang="en-US" altLang="en-US" sz="2000" dirty="0"/>
              <a:t> de transfer pentru a </a:t>
            </a:r>
            <a:r>
              <a:rPr lang="en-US" altLang="en-US" sz="2000" dirty="0" err="1"/>
              <a:t>alcătui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plicul</a:t>
            </a:r>
            <a:r>
              <a:rPr lang="en-US" altLang="en-US" sz="2000" dirty="0"/>
              <a:t>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D0B9970-2E97-33A3-3E89-58BE2E8EF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113316"/>
              </p:ext>
            </p:extLst>
          </p:nvPr>
        </p:nvGraphicFramePr>
        <p:xfrm>
          <a:off x="153720" y="2457571"/>
          <a:ext cx="11884560" cy="4084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2389028">
                  <a:extLst>
                    <a:ext uri="{9D8B030D-6E8A-4147-A177-3AD203B41FA5}">
                      <a16:colId xmlns:a16="http://schemas.microsoft.com/office/drawing/2014/main" val="2924435707"/>
                    </a:ext>
                  </a:extLst>
                </a:gridCol>
                <a:gridCol w="9495532">
                  <a:extLst>
                    <a:ext uri="{9D8B030D-6E8A-4147-A177-3AD203B41FA5}">
                      <a16:colId xmlns:a16="http://schemas.microsoft.com/office/drawing/2014/main" val="139404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Antet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Conținut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23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Adresa</a:t>
                      </a:r>
                      <a:r>
                        <a:rPr lang="en-US" sz="2200" dirty="0"/>
                        <a:t> / </a:t>
                      </a:r>
                      <a:r>
                        <a:rPr lang="en-US" sz="2200" dirty="0" err="1"/>
                        <a:t>adresele</a:t>
                      </a:r>
                      <a:r>
                        <a:rPr lang="en-US" sz="2200" dirty="0"/>
                        <a:t> de e-mail a / ale </a:t>
                      </a:r>
                      <a:r>
                        <a:rPr lang="en-US" sz="2200" dirty="0" err="1"/>
                        <a:t>destinatarului</a:t>
                      </a:r>
                      <a:r>
                        <a:rPr lang="en-US" sz="2200" dirty="0"/>
                        <a:t> / </a:t>
                      </a:r>
                      <a:r>
                        <a:rPr lang="en-US" sz="2200" dirty="0" err="1"/>
                        <a:t>destinatarilor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primar</a:t>
                      </a:r>
                      <a:r>
                        <a:rPr lang="en-US" sz="2200" dirty="0"/>
                        <a:t> / </a:t>
                      </a:r>
                      <a:r>
                        <a:rPr lang="en-US" sz="2200" dirty="0" err="1"/>
                        <a:t>primari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88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Adresa</a:t>
                      </a:r>
                      <a:r>
                        <a:rPr lang="en-US" sz="2200" dirty="0"/>
                        <a:t> / </a:t>
                      </a:r>
                      <a:r>
                        <a:rPr lang="en-US" sz="2200" dirty="0" err="1"/>
                        <a:t>adresele</a:t>
                      </a:r>
                      <a:r>
                        <a:rPr lang="en-US" sz="2200" dirty="0"/>
                        <a:t> de e-mail a / ale </a:t>
                      </a:r>
                      <a:r>
                        <a:rPr lang="en-US" sz="2200" dirty="0" err="1"/>
                        <a:t>destinatarului</a:t>
                      </a:r>
                      <a:r>
                        <a:rPr lang="en-US" sz="2200" dirty="0"/>
                        <a:t> / </a:t>
                      </a:r>
                      <a:r>
                        <a:rPr lang="en-US" sz="2200" dirty="0" err="1"/>
                        <a:t>destinatarilor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secundar</a:t>
                      </a:r>
                      <a:r>
                        <a:rPr lang="en-US" sz="2200" dirty="0"/>
                        <a:t> / </a:t>
                      </a:r>
                      <a:r>
                        <a:rPr lang="en-US" sz="2200" dirty="0" err="1"/>
                        <a:t>secundari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4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Bcc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Adresa</a:t>
                      </a:r>
                      <a:r>
                        <a:rPr lang="en-US" sz="2200" dirty="0"/>
                        <a:t> / </a:t>
                      </a:r>
                      <a:r>
                        <a:rPr lang="en-US" sz="2200" dirty="0" err="1"/>
                        <a:t>adresele</a:t>
                      </a:r>
                      <a:r>
                        <a:rPr lang="en-US" sz="2200" dirty="0"/>
                        <a:t> de e-mail a / </a:t>
                      </a:r>
                      <a:r>
                        <a:rPr lang="en-US" sz="2200" dirty="0" err="1"/>
                        <a:t>alea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destinatarului</a:t>
                      </a:r>
                      <a:r>
                        <a:rPr lang="en-US" sz="2200" dirty="0"/>
                        <a:t> / </a:t>
                      </a:r>
                      <a:r>
                        <a:rPr lang="en-US" sz="2200" dirty="0" err="1"/>
                        <a:t>destinatarilor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secundar</a:t>
                      </a:r>
                      <a:r>
                        <a:rPr lang="en-US" sz="2200" dirty="0"/>
                        <a:t>/  </a:t>
                      </a:r>
                      <a:r>
                        <a:rPr lang="en-US" sz="2200" dirty="0" err="1"/>
                        <a:t>secundari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ascunși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Persoana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sau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persoanele</a:t>
                      </a:r>
                      <a:r>
                        <a:rPr lang="en-US" sz="2200" dirty="0"/>
                        <a:t> care au create </a:t>
                      </a:r>
                      <a:r>
                        <a:rPr lang="en-US" sz="2200" dirty="0" err="1"/>
                        <a:t>mesajul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1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Sender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Adresa</a:t>
                      </a:r>
                      <a:r>
                        <a:rPr lang="en-US" sz="2200" dirty="0"/>
                        <a:t> de e-mail a </a:t>
                      </a:r>
                      <a:r>
                        <a:rPr lang="en-US" sz="2200" dirty="0" err="1"/>
                        <a:t>transmițătorului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curent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57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Linie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adăugtă</a:t>
                      </a:r>
                      <a:r>
                        <a:rPr lang="en-US" sz="2200" dirty="0"/>
                        <a:t> de </a:t>
                      </a:r>
                      <a:r>
                        <a:rPr lang="en-US" sz="2200" dirty="0" err="1"/>
                        <a:t>fiecare</a:t>
                      </a:r>
                      <a:r>
                        <a:rPr lang="en-US" sz="2200" dirty="0"/>
                        <a:t> agent de transfer de-a </a:t>
                      </a:r>
                      <a:r>
                        <a:rPr lang="en-US" sz="2200" dirty="0" err="1"/>
                        <a:t>lungul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traseului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3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Return-Path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Poate fi </a:t>
                      </a:r>
                      <a:r>
                        <a:rPr lang="en-US" sz="2200" dirty="0" err="1"/>
                        <a:t>folosită</a:t>
                      </a:r>
                      <a:r>
                        <a:rPr lang="en-US" sz="2200" dirty="0"/>
                        <a:t> pentru a </a:t>
                      </a:r>
                      <a:r>
                        <a:rPr lang="en-US" sz="2200" dirty="0" err="1"/>
                        <a:t>identifica</a:t>
                      </a:r>
                      <a:r>
                        <a:rPr lang="en-US" sz="2200" dirty="0"/>
                        <a:t> o </a:t>
                      </a:r>
                      <a:r>
                        <a:rPr lang="en-US" sz="2200" dirty="0" err="1"/>
                        <a:t>cale</a:t>
                      </a:r>
                      <a:r>
                        <a:rPr lang="en-US" sz="2200" dirty="0"/>
                        <a:t> de </a:t>
                      </a:r>
                      <a:r>
                        <a:rPr lang="en-US" sz="2200" dirty="0" err="1"/>
                        <a:t>întoarcere</a:t>
                      </a:r>
                      <a:r>
                        <a:rPr lang="en-US" sz="2200" dirty="0"/>
                        <a:t> la </a:t>
                      </a:r>
                      <a:r>
                        <a:rPr lang="en-US" sz="2200" dirty="0" err="1"/>
                        <a:t>transmițător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01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15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Câmpuri</a:t>
            </a:r>
            <a:r>
              <a:rPr lang="en-US" altLang="en-US" dirty="0"/>
              <a:t> </a:t>
            </a:r>
            <a:r>
              <a:rPr lang="en-US" altLang="en-US" dirty="0" err="1"/>
              <a:t>folosite</a:t>
            </a:r>
            <a:r>
              <a:rPr lang="en-US" altLang="en-US" dirty="0"/>
              <a:t> de </a:t>
            </a:r>
            <a:r>
              <a:rPr lang="en-US" altLang="en-US" dirty="0" err="1"/>
              <a:t>agentul</a:t>
            </a:r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D0B9970-2E97-33A3-3E89-58BE2E8EF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093486"/>
              </p:ext>
            </p:extLst>
          </p:nvPr>
        </p:nvGraphicFramePr>
        <p:xfrm>
          <a:off x="153720" y="2050165"/>
          <a:ext cx="11884560" cy="3413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2389028">
                  <a:extLst>
                    <a:ext uri="{9D8B030D-6E8A-4147-A177-3AD203B41FA5}">
                      <a16:colId xmlns:a16="http://schemas.microsoft.com/office/drawing/2014/main" val="2924435707"/>
                    </a:ext>
                  </a:extLst>
                </a:gridCol>
                <a:gridCol w="9495532">
                  <a:extLst>
                    <a:ext uri="{9D8B030D-6E8A-4147-A177-3AD203B41FA5}">
                      <a16:colId xmlns:a16="http://schemas.microsoft.com/office/drawing/2014/main" val="1394047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Antet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Conținut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23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Data </a:t>
                      </a:r>
                      <a:r>
                        <a:rPr lang="en-US" sz="2200" dirty="0" err="1"/>
                        <a:t>și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momentul</a:t>
                      </a:r>
                      <a:r>
                        <a:rPr lang="en-US" sz="2200" dirty="0"/>
                        <a:t> de </a:t>
                      </a:r>
                      <a:r>
                        <a:rPr lang="en-US" sz="2200" dirty="0" err="1"/>
                        <a:t>timp</a:t>
                      </a:r>
                      <a:r>
                        <a:rPr lang="en-US" sz="2200" dirty="0"/>
                        <a:t> la care a </a:t>
                      </a:r>
                      <a:r>
                        <a:rPr lang="en-US" sz="2200" dirty="0" err="1"/>
                        <a:t>fost</a:t>
                      </a:r>
                      <a:r>
                        <a:rPr lang="en-US" sz="2200" dirty="0"/>
                        <a:t> trimis </a:t>
                      </a:r>
                      <a:r>
                        <a:rPr lang="en-US" sz="2200" dirty="0" err="1"/>
                        <a:t>mesajul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88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Reply-To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Adresa</a:t>
                      </a:r>
                      <a:r>
                        <a:rPr lang="en-US" sz="2200" dirty="0"/>
                        <a:t> de e-mail la care </a:t>
                      </a:r>
                      <a:r>
                        <a:rPr lang="en-US" sz="2200" dirty="0" err="1"/>
                        <a:t>ar</a:t>
                      </a:r>
                      <a:r>
                        <a:rPr lang="en-US" sz="2200" dirty="0"/>
                        <a:t> trebuie </a:t>
                      </a:r>
                      <a:r>
                        <a:rPr lang="en-US" sz="2200" dirty="0" err="1"/>
                        <a:t>trimise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răspunsurile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4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Message-Id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Număr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unic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utilizat</a:t>
                      </a:r>
                      <a:r>
                        <a:rPr lang="en-US" sz="2200" dirty="0"/>
                        <a:t> ulterior ca </a:t>
                      </a:r>
                      <a:r>
                        <a:rPr lang="en-US" sz="2200" dirty="0" err="1"/>
                        <a:t>referință</a:t>
                      </a:r>
                      <a:r>
                        <a:rPr lang="en-US" sz="2200" dirty="0"/>
                        <a:t> pentru </a:t>
                      </a:r>
                      <a:r>
                        <a:rPr lang="en-US" sz="2200" dirty="0" err="1"/>
                        <a:t>acest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mesaj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In-Reply-To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Identificatorul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mesajului</a:t>
                      </a:r>
                      <a:r>
                        <a:rPr lang="en-US" sz="2200" dirty="0"/>
                        <a:t> al </a:t>
                      </a:r>
                      <a:r>
                        <a:rPr lang="en-US" sz="2200" dirty="0" err="1"/>
                        <a:t>cărui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răspuns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este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mesajul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curent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69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Alți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identificatori</a:t>
                      </a:r>
                      <a:r>
                        <a:rPr lang="en-US" sz="2200" dirty="0"/>
                        <a:t> de </a:t>
                      </a:r>
                      <a:r>
                        <a:rPr lang="en-US" sz="2200" dirty="0" err="1"/>
                        <a:t>mesaje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relevanți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1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Cuvinte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cheie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alese</a:t>
                      </a:r>
                      <a:r>
                        <a:rPr lang="en-US" sz="2200" dirty="0"/>
                        <a:t> de </a:t>
                      </a:r>
                      <a:r>
                        <a:rPr lang="en-US" sz="2200" dirty="0" err="1"/>
                        <a:t>utilizator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57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Scurt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cuprins</a:t>
                      </a:r>
                      <a:r>
                        <a:rPr lang="en-US" sz="2200" dirty="0"/>
                        <a:t> al </a:t>
                      </a:r>
                      <a:r>
                        <a:rPr lang="en-US" sz="2200" dirty="0" err="1"/>
                        <a:t>mesajului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afișat</a:t>
                      </a:r>
                      <a:r>
                        <a:rPr lang="en-US" sz="2200" dirty="0"/>
                        <a:t> pe o </a:t>
                      </a:r>
                      <a:r>
                        <a:rPr lang="en-US" sz="2200" dirty="0" err="1"/>
                        <a:t>singură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linie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3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23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Antete</a:t>
            </a:r>
            <a:r>
              <a:rPr lang="en-US" altLang="en-US" dirty="0"/>
              <a:t> </a:t>
            </a:r>
            <a:r>
              <a:rPr lang="en-US" altLang="en-US" dirty="0" err="1"/>
              <a:t>adăugate</a:t>
            </a:r>
            <a:r>
              <a:rPr lang="en-US" altLang="en-US" dirty="0"/>
              <a:t> de MIME </a:t>
            </a:r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BE8FDC9-15FE-5C9D-97E7-FBD09CAF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81555"/>
              </p:ext>
            </p:extLst>
          </p:nvPr>
        </p:nvGraphicFramePr>
        <p:xfrm>
          <a:off x="281295" y="1463603"/>
          <a:ext cx="11629410" cy="5242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3014466">
                  <a:extLst>
                    <a:ext uri="{9D8B030D-6E8A-4147-A177-3AD203B41FA5}">
                      <a16:colId xmlns:a16="http://schemas.microsoft.com/office/drawing/2014/main" val="1702275639"/>
                    </a:ext>
                  </a:extLst>
                </a:gridCol>
                <a:gridCol w="8614944">
                  <a:extLst>
                    <a:ext uri="{9D8B030D-6E8A-4147-A177-3AD203B41FA5}">
                      <a16:colId xmlns:a16="http://schemas.microsoft.com/office/drawing/2014/main" val="1964331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Antet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Conținut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63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MIME-Version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Identifică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versiunea</a:t>
                      </a:r>
                      <a:r>
                        <a:rPr lang="en-US" sz="2200" dirty="0"/>
                        <a:t> de MIME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52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Content-Description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Șir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adresat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utilizatorului</a:t>
                      </a:r>
                      <a:r>
                        <a:rPr lang="en-US" sz="2200" dirty="0"/>
                        <a:t> care </a:t>
                      </a:r>
                      <a:r>
                        <a:rPr lang="en-US" sz="2200" dirty="0" err="1"/>
                        <a:t>spune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este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în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mesaj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3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Content-Id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Identificator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unic</a:t>
                      </a:r>
                      <a:r>
                        <a:rPr lang="en-US" sz="2200" dirty="0"/>
                        <a:t> al </a:t>
                      </a:r>
                      <a:r>
                        <a:rPr lang="en-US" sz="2200" dirty="0" err="1"/>
                        <a:t>conținutului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73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Content-Transfer-Encoding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Cum </a:t>
                      </a:r>
                      <a:r>
                        <a:rPr lang="en-US" sz="2200" dirty="0" err="1"/>
                        <a:t>este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împachetat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corpul</a:t>
                      </a:r>
                      <a:r>
                        <a:rPr lang="en-US" sz="2200" dirty="0"/>
                        <a:t> pentru </a:t>
                      </a:r>
                      <a:r>
                        <a:rPr lang="en-US" sz="2200" dirty="0" err="1"/>
                        <a:t>transmisie</a:t>
                      </a:r>
                      <a:r>
                        <a:rPr lang="en-US" sz="2200" dirty="0"/>
                        <a:t>; </a:t>
                      </a:r>
                      <a:r>
                        <a:rPr lang="en-US" sz="2200" dirty="0" err="1"/>
                        <a:t>indică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reprezentarea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folosită</a:t>
                      </a:r>
                      <a:r>
                        <a:rPr lang="en-US" sz="2200" dirty="0"/>
                        <a:t> pentru date </a:t>
                      </a:r>
                      <a:r>
                        <a:rPr lang="en-US" sz="2200" dirty="0" err="1"/>
                        <a:t>altele</a:t>
                      </a:r>
                      <a:r>
                        <a:rPr lang="en-US" sz="2200" dirty="0"/>
                        <a:t> decat </a:t>
                      </a:r>
                      <a:r>
                        <a:rPr lang="en-US" sz="2200" dirty="0" err="1"/>
                        <a:t>caractere</a:t>
                      </a:r>
                      <a:endParaRPr lang="en-US" sz="2200" dirty="0"/>
                    </a:p>
                    <a:p>
                      <a:r>
                        <a:rPr lang="en-US" sz="2200" dirty="0"/>
                        <a:t>MIME </a:t>
                      </a:r>
                      <a:r>
                        <a:rPr lang="en-US" sz="2200" dirty="0" err="1"/>
                        <a:t>definește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mai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multe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metode</a:t>
                      </a:r>
                      <a:r>
                        <a:rPr lang="en-US" sz="2200" dirty="0"/>
                        <a:t> pentru SMTP normal: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/>
                        <a:t>7bit – </a:t>
                      </a:r>
                      <a:r>
                        <a:rPr lang="en-US" sz="2200" dirty="0" err="1"/>
                        <a:t>valoarea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implicită</a:t>
                      </a:r>
                      <a:r>
                        <a:rPr lang="en-US" sz="2200" dirty="0"/>
                        <a:t>: 998 </a:t>
                      </a:r>
                      <a:r>
                        <a:rPr lang="en-US" sz="2200" dirty="0" err="1"/>
                        <a:t>octeți</a:t>
                      </a:r>
                      <a:r>
                        <a:rPr lang="en-US" sz="2200" dirty="0"/>
                        <a:t> pe </a:t>
                      </a:r>
                      <a:r>
                        <a:rPr lang="en-US" sz="2200" dirty="0" err="1"/>
                        <a:t>linie</a:t>
                      </a:r>
                      <a:r>
                        <a:rPr lang="en-US" sz="2200" dirty="0"/>
                        <a:t> cu cod 1.127 </a:t>
                      </a:r>
                      <a:r>
                        <a:rPr lang="en-US" sz="2200" dirty="0" err="1"/>
                        <a:t>și</a:t>
                      </a:r>
                      <a:r>
                        <a:rPr lang="en-US" sz="2200" dirty="0"/>
                        <a:t> CR/LF (</a:t>
                      </a:r>
                      <a:r>
                        <a:rPr lang="en-US" sz="2200" dirty="0" err="1"/>
                        <a:t>coduri</a:t>
                      </a:r>
                      <a:r>
                        <a:rPr lang="en-US" sz="2200" dirty="0"/>
                        <a:t> 13 </a:t>
                      </a:r>
                      <a:r>
                        <a:rPr lang="en-US" sz="2200" dirty="0" err="1"/>
                        <a:t>și</a:t>
                      </a:r>
                      <a:r>
                        <a:rPr lang="en-US" sz="2200" dirty="0"/>
                        <a:t> 10) </a:t>
                      </a:r>
                      <a:r>
                        <a:rPr lang="en-US" sz="2200" dirty="0" err="1"/>
                        <a:t>doar</a:t>
                      </a:r>
                      <a:r>
                        <a:rPr lang="en-US" sz="2200" dirty="0"/>
                        <a:t> ca </a:t>
                      </a:r>
                      <a:r>
                        <a:rPr lang="en-US" sz="2200" dirty="0" err="1"/>
                        <a:t>sfârșit</a:t>
                      </a:r>
                      <a:r>
                        <a:rPr lang="en-US" sz="2200" dirty="0"/>
                        <a:t> de </a:t>
                      </a:r>
                      <a:r>
                        <a:rPr lang="en-US" sz="2200" dirty="0" err="1"/>
                        <a:t>linie</a:t>
                      </a:r>
                      <a:r>
                        <a:rPr lang="en-US" sz="2200" dirty="0"/>
                        <a:t>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/>
                        <a:t>quoted-printable – un octet (</a:t>
                      </a:r>
                      <a:r>
                        <a:rPr lang="en-US" sz="2200" dirty="0" err="1"/>
                        <a:t>orice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valoare</a:t>
                      </a:r>
                      <a:r>
                        <a:rPr lang="en-US" sz="2200" dirty="0"/>
                        <a:t>) </a:t>
                      </a:r>
                      <a:r>
                        <a:rPr lang="en-US" sz="2200" dirty="0" err="1"/>
                        <a:t>este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codificat</a:t>
                      </a:r>
                      <a:r>
                        <a:rPr lang="en-US" sz="2200" dirty="0"/>
                        <a:t> cu 3 </a:t>
                      </a:r>
                      <a:r>
                        <a:rPr lang="en-US" sz="2200" dirty="0" err="1"/>
                        <a:t>caractere</a:t>
                      </a:r>
                      <a:r>
                        <a:rPr lang="en-US" sz="2200" dirty="0"/>
                        <a:t>: un </a:t>
                      </a:r>
                      <a:r>
                        <a:rPr lang="en-US" sz="2200" dirty="0" err="1"/>
                        <a:t>semn</a:t>
                      </a:r>
                      <a:r>
                        <a:rPr lang="en-US" sz="2200" dirty="0"/>
                        <a:t> egal </a:t>
                      </a:r>
                      <a:r>
                        <a:rPr lang="en-US" sz="2200" dirty="0" err="1"/>
                        <a:t>urmat</a:t>
                      </a:r>
                      <a:r>
                        <a:rPr lang="en-US" sz="2200" dirty="0"/>
                        <a:t> de doua </a:t>
                      </a:r>
                      <a:r>
                        <a:rPr lang="en-US" sz="2200" dirty="0" err="1"/>
                        <a:t>cifre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hexa</a:t>
                      </a:r>
                      <a:r>
                        <a:rPr lang="en-US" sz="2200" dirty="0"/>
                        <a:t> (0-9 </a:t>
                      </a:r>
                      <a:r>
                        <a:rPr lang="en-US" sz="2200" dirty="0" err="1"/>
                        <a:t>sau</a:t>
                      </a:r>
                      <a:r>
                        <a:rPr lang="en-US" sz="2200" dirty="0"/>
                        <a:t> A-F) </a:t>
                      </a:r>
                      <a:r>
                        <a:rPr lang="en-US" sz="2200" dirty="0" err="1"/>
                        <a:t>reprezentând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valoarea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numerică</a:t>
                      </a:r>
                      <a:r>
                        <a:rPr lang="en-US" sz="2200" dirty="0"/>
                        <a:t>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/>
                        <a:t>base64 – 3 </a:t>
                      </a:r>
                      <a:r>
                        <a:rPr lang="en-US" sz="2200" dirty="0" err="1"/>
                        <a:t>valori</a:t>
                      </a:r>
                      <a:r>
                        <a:rPr lang="en-US" sz="2200" dirty="0"/>
                        <a:t> de 8 </a:t>
                      </a:r>
                      <a:r>
                        <a:rPr lang="en-US" sz="2200" dirty="0" err="1"/>
                        <a:t>biți</a:t>
                      </a:r>
                      <a:r>
                        <a:rPr lang="en-US" sz="2200" dirty="0"/>
                        <a:t> se </a:t>
                      </a:r>
                      <a:r>
                        <a:rPr lang="en-US" sz="2200" dirty="0" err="1"/>
                        <a:t>transformă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în</a:t>
                      </a:r>
                      <a:r>
                        <a:rPr lang="en-US" sz="2200" dirty="0"/>
                        <a:t> 4 </a:t>
                      </a:r>
                      <a:r>
                        <a:rPr lang="en-US" sz="2200" dirty="0" err="1"/>
                        <a:t>caractere</a:t>
                      </a:r>
                      <a:r>
                        <a:rPr lang="en-US" sz="2200" dirty="0"/>
                        <a:t> ASCII.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57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Content-Type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Tipul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și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formatul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conținutului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007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61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93694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Tipuri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subtipuri</a:t>
            </a:r>
            <a:r>
              <a:rPr lang="en-US" altLang="en-US" dirty="0"/>
              <a:t> MIME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ADB3CF5-BB9E-80FF-BD3A-006B92C08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9675"/>
              </p:ext>
            </p:extLst>
          </p:nvPr>
        </p:nvGraphicFramePr>
        <p:xfrm>
          <a:off x="1142131" y="807791"/>
          <a:ext cx="9907737" cy="5933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617832">
                  <a:extLst>
                    <a:ext uri="{9D8B030D-6E8A-4147-A177-3AD203B41FA5}">
                      <a16:colId xmlns:a16="http://schemas.microsoft.com/office/drawing/2014/main" val="193108953"/>
                    </a:ext>
                  </a:extLst>
                </a:gridCol>
                <a:gridCol w="2363678">
                  <a:extLst>
                    <a:ext uri="{9D8B030D-6E8A-4147-A177-3AD203B41FA5}">
                      <a16:colId xmlns:a16="http://schemas.microsoft.com/office/drawing/2014/main" val="466012092"/>
                    </a:ext>
                  </a:extLst>
                </a:gridCol>
                <a:gridCol w="5926227">
                  <a:extLst>
                    <a:ext uri="{9D8B030D-6E8A-4147-A177-3AD203B41FA5}">
                      <a16:colId xmlns:a16="http://schemas.microsoft.com/office/drawing/2014/main" val="972672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Subtip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Descriere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46035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</a:t>
                      </a:r>
                      <a:r>
                        <a:rPr lang="en-US" dirty="0" err="1"/>
                        <a:t>neformatat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4919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Enriched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</a:t>
                      </a:r>
                      <a:r>
                        <a:rPr lang="en-US" dirty="0" err="1"/>
                        <a:t>incluzând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comenzi</a:t>
                      </a:r>
                      <a:r>
                        <a:rPr lang="en-US" dirty="0"/>
                        <a:t> simple de </a:t>
                      </a:r>
                      <a:r>
                        <a:rPr lang="en-US" dirty="0" err="1"/>
                        <a:t>formatare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70831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Imagini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format GIF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9743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Imagini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format JPEG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22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Sunet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6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Film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format MPEG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167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Octet-stream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Secvență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neinterpretată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octeți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707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 document </a:t>
                      </a:r>
                      <a:r>
                        <a:rPr lang="en-US" dirty="0" err="1"/>
                        <a:t>afișabil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PostScript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954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Message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Rfc822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 </a:t>
                      </a:r>
                      <a:r>
                        <a:rPr lang="en-US" dirty="0" err="1"/>
                        <a:t>mesaj</a:t>
                      </a:r>
                      <a:r>
                        <a:rPr lang="en-US" dirty="0"/>
                        <a:t> MIME RFC 822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868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Parțial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Mesajul</a:t>
                      </a:r>
                      <a:r>
                        <a:rPr lang="en-US" dirty="0"/>
                        <a:t> a </a:t>
                      </a:r>
                      <a:r>
                        <a:rPr lang="en-US" dirty="0" err="1"/>
                        <a:t>fost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fragmentat</a:t>
                      </a:r>
                      <a:r>
                        <a:rPr lang="en-US" dirty="0"/>
                        <a:t> pentru </a:t>
                      </a:r>
                      <a:r>
                        <a:rPr lang="en-US" dirty="0" err="1"/>
                        <a:t>transmisie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635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External-body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Mesajul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sin trebuie </a:t>
                      </a:r>
                      <a:r>
                        <a:rPr lang="en-US" dirty="0" err="1"/>
                        <a:t>adus</a:t>
                      </a:r>
                      <a:r>
                        <a:rPr lang="en-US" dirty="0"/>
                        <a:t> din </a:t>
                      </a:r>
                      <a:r>
                        <a:rPr lang="en-US" dirty="0" err="1"/>
                        <a:t>rețea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4558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Multipart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Părți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independente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ordine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specificată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267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Același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mesaj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formate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diferite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992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Părțile</a:t>
                      </a:r>
                      <a:r>
                        <a:rPr lang="en-US" dirty="0"/>
                        <a:t> trebuie </a:t>
                      </a:r>
                      <a:r>
                        <a:rPr lang="en-US" dirty="0" err="1"/>
                        <a:t>vizualizate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simultan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741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Fiecare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parte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este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mesaj</a:t>
                      </a:r>
                      <a:r>
                        <a:rPr lang="en-US" dirty="0"/>
                        <a:t> RFC 822 </a:t>
                      </a:r>
                      <a:r>
                        <a:rPr lang="en-US" dirty="0" err="1"/>
                        <a:t>complet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35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99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Vă mulțumesc că</a:t>
            </a:r>
            <a:br>
              <a:rPr lang="ro-RO" dirty="0"/>
            </a:br>
            <a:r>
              <a:rPr lang="ro-RO" dirty="0"/>
              <a:t>ați venit la curs!</a:t>
            </a:r>
            <a:endParaRPr lang="en-US" dirty="0"/>
          </a:p>
        </p:txBody>
      </p:sp>
      <p:pic>
        <p:nvPicPr>
          <p:cNvPr id="4" name="Picture 4" descr="Santorini Greece, one of the Cyclades islands in the Aegean Sea[3840*2160]  : r/wallpaper">
            <a:extLst>
              <a:ext uri="{FF2B5EF4-FFF2-40B4-BE49-F238E27FC236}">
                <a16:creationId xmlns:a16="http://schemas.microsoft.com/office/drawing/2014/main" id="{A1F3CF09-ED28-AC7B-C73A-CA0DE0F0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891"/>
            <a:ext cx="12192000" cy="54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2 Ευχαριστω για ευχές ιδέες | ευχαριστίες, κάρτες, κάρτες γενεθλίων">
            <a:extLst>
              <a:ext uri="{FF2B5EF4-FFF2-40B4-BE49-F238E27FC236}">
                <a16:creationId xmlns:a16="http://schemas.microsoft.com/office/drawing/2014/main" id="{3F64DE84-BB1F-A477-D826-2C598A2B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2" y="1788019"/>
            <a:ext cx="4799860" cy="1454958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lag of Greece">
            <a:extLst>
              <a:ext uri="{FF2B5EF4-FFF2-40B4-BE49-F238E27FC236}">
                <a16:creationId xmlns:a16="http://schemas.microsoft.com/office/drawing/2014/main" id="{30100674-71A8-A79A-EA0A-5C6A0AD7D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2" y="5522216"/>
            <a:ext cx="1854986" cy="12376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1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Comenzi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răspunsuri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82" y="1725070"/>
            <a:ext cx="11588436" cy="2158867"/>
          </a:xfrm>
        </p:spPr>
        <p:txBody>
          <a:bodyPr>
            <a:noAutofit/>
          </a:bodyPr>
          <a:lstStyle/>
          <a:p>
            <a:pPr algn="just"/>
            <a:r>
              <a:rPr lang="en-US" altLang="en-US" sz="2800" dirty="0"/>
              <a:t>Server-</a:t>
            </a:r>
            <a:r>
              <a:rPr lang="en-US" altLang="en-US" sz="2800" dirty="0" err="1"/>
              <a:t>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trimite</a:t>
            </a:r>
            <a:r>
              <a:rPr lang="en-US" altLang="en-US" sz="2800" dirty="0"/>
              <a:t> pentru </a:t>
            </a:r>
            <a:r>
              <a:rPr lang="en-US" altLang="en-US" sz="2800" dirty="0" err="1"/>
              <a:t>fiecare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comandă</a:t>
            </a:r>
            <a:r>
              <a:rPr lang="en-US" altLang="en-US" sz="2800" dirty="0"/>
              <a:t> cu un </a:t>
            </a:r>
            <a:r>
              <a:rPr lang="en-US" altLang="en-US" sz="2800" dirty="0" err="1"/>
              <a:t>răspuns</a:t>
            </a:r>
            <a:r>
              <a:rPr lang="en-US" altLang="en-US" sz="2800" dirty="0"/>
              <a:t>; </a:t>
            </a:r>
            <a:r>
              <a:rPr lang="en-US" altLang="en-US" sz="2800" dirty="0" err="1"/>
              <a:t>răspunsurile</a:t>
            </a:r>
            <a:r>
              <a:rPr lang="en-US" altLang="en-US" sz="2800" dirty="0"/>
              <a:t> pot indica </a:t>
            </a:r>
            <a:r>
              <a:rPr lang="en-US" altLang="en-US" sz="2800" dirty="0" err="1"/>
              <a:t>faptul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acea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comanda</a:t>
            </a:r>
            <a:r>
              <a:rPr lang="en-US" altLang="en-US" sz="2800" dirty="0"/>
              <a:t> a </a:t>
            </a:r>
            <a:r>
              <a:rPr lang="en-US" altLang="en-US" sz="2800" dirty="0" err="1"/>
              <a:t>fost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acceptată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că</a:t>
            </a:r>
            <a:r>
              <a:rPr lang="en-US" altLang="en-US" sz="2800" dirty="0"/>
              <a:t> sunt </a:t>
            </a:r>
            <a:r>
              <a:rPr lang="en-US" altLang="en-US" sz="2800" dirty="0" err="1"/>
              <a:t>așteptate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comenzi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suplimentare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sau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există</a:t>
            </a:r>
            <a:r>
              <a:rPr lang="en-US" altLang="en-US" sz="2800" dirty="0"/>
              <a:t> o </a:t>
            </a:r>
            <a:r>
              <a:rPr lang="en-US" altLang="en-US" sz="2800" dirty="0" err="1"/>
              <a:t>condiție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eroare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temporară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sau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permanentă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O </a:t>
            </a:r>
            <a:r>
              <a:rPr lang="en-US" altLang="en-US" sz="2800" dirty="0" err="1"/>
              <a:t>dată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ce</a:t>
            </a:r>
            <a:r>
              <a:rPr lang="en-US" altLang="en-US" sz="2800" dirty="0"/>
              <a:t> un </a:t>
            </a:r>
            <a:r>
              <a:rPr lang="en-US" altLang="en-US" sz="2800" dirty="0" err="1"/>
              <a:t>anumit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</a:t>
            </a:r>
            <a:r>
              <a:rPr lang="en-US" altLang="en-US" sz="2800" dirty="0"/>
              <a:t> de e-mail a </a:t>
            </a:r>
            <a:r>
              <a:rPr lang="en-US" altLang="en-US" sz="2800" dirty="0" err="1"/>
              <a:t>fost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transmis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clientul</a:t>
            </a:r>
            <a:r>
              <a:rPr lang="en-US" altLang="en-US" sz="2800" dirty="0"/>
              <a:t> poate </a:t>
            </a:r>
            <a:r>
              <a:rPr lang="en-US" altLang="en-US" sz="2800" dirty="0" err="1"/>
              <a:t>solicita</a:t>
            </a:r>
            <a:r>
              <a:rPr lang="en-US" altLang="en-US" sz="2800" dirty="0"/>
              <a:t> fie </a:t>
            </a:r>
            <a:r>
              <a:rPr lang="en-US" altLang="en-US" sz="2800" dirty="0" err="1"/>
              <a:t>închiderea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conexiunii</a:t>
            </a:r>
            <a:r>
              <a:rPr lang="en-US" altLang="en-US" sz="2800" dirty="0"/>
              <a:t>, fie poate </a:t>
            </a:r>
            <a:r>
              <a:rPr lang="en-US" altLang="en-US" sz="2800" dirty="0" err="1"/>
              <a:t>iniția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alte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tranzacții</a:t>
            </a:r>
            <a:r>
              <a:rPr lang="en-US" altLang="en-US" sz="2800" dirty="0"/>
              <a:t> de e-mail.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5AA21-DD71-E265-3871-307095DE8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06" y="4086423"/>
            <a:ext cx="8739188" cy="121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A0EF2FA-43F4-9AC9-169F-D6CA00F3F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090" y="5403933"/>
            <a:ext cx="4793820" cy="125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3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Comenzi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82" y="1725070"/>
            <a:ext cx="11588436" cy="424116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800" dirty="0" err="1"/>
              <a:t>Următoarele</a:t>
            </a:r>
            <a:r>
              <a:rPr lang="en-US" altLang="en-US" sz="2800" dirty="0"/>
              <a:t> sunt </a:t>
            </a:r>
            <a:r>
              <a:rPr lang="en-US" altLang="en-US" sz="2800" dirty="0" err="1"/>
              <a:t>câteva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comenzi</a:t>
            </a:r>
            <a:r>
              <a:rPr lang="en-US" altLang="en-US" sz="2800" dirty="0"/>
              <a:t> SMTP </a:t>
            </a:r>
            <a:r>
              <a:rPr lang="en-US" altLang="en-US" sz="2800" dirty="0" err="1"/>
              <a:t>uzuale</a:t>
            </a:r>
            <a:r>
              <a:rPr lang="en-US" altLang="en-US" sz="2800" dirty="0"/>
              <a:t>:</a:t>
            </a:r>
          </a:p>
          <a:p>
            <a:pPr algn="just"/>
            <a:r>
              <a:rPr lang="en-US" altLang="en-US" sz="2800" dirty="0"/>
              <a:t>HELO &lt;SP&gt; &lt;domain&gt; &lt;CRLF&gt; </a:t>
            </a:r>
          </a:p>
          <a:p>
            <a:pPr algn="just"/>
            <a:r>
              <a:rPr lang="en-US" altLang="en-US" sz="2800" dirty="0"/>
              <a:t>MAIL &lt;SP&gt; FROM:&lt;reverse-path&gt; &lt;CRLF&gt;</a:t>
            </a:r>
          </a:p>
          <a:p>
            <a:pPr algn="just"/>
            <a:r>
              <a:rPr lang="en-US" altLang="en-US" sz="2800" dirty="0"/>
              <a:t>RCPT &lt;SP&gt; TO:&lt;forward-path&gt; &lt;CRLF&gt; </a:t>
            </a:r>
          </a:p>
          <a:p>
            <a:pPr algn="just"/>
            <a:r>
              <a:rPr lang="en-US" altLang="en-US" sz="2800" dirty="0"/>
              <a:t>DATA &lt;CRLF&gt;  </a:t>
            </a:r>
          </a:p>
          <a:p>
            <a:pPr algn="just"/>
            <a:r>
              <a:rPr lang="en-US" altLang="en-US" sz="2800" dirty="0"/>
              <a:t>RSET &lt;CRLF&gt; </a:t>
            </a:r>
          </a:p>
          <a:p>
            <a:pPr algn="just"/>
            <a:r>
              <a:rPr lang="en-US" altLang="en-US" sz="2800" dirty="0"/>
              <a:t>NOOP &lt;CRLF&gt;</a:t>
            </a:r>
          </a:p>
          <a:p>
            <a:pPr algn="just"/>
            <a:r>
              <a:rPr lang="en-US" altLang="en-US" sz="2800" dirty="0"/>
              <a:t>QUIT &lt;CRLF&gt;</a:t>
            </a:r>
          </a:p>
        </p:txBody>
      </p:sp>
      <p:pic>
        <p:nvPicPr>
          <p:cNvPr id="2050" name="Picture 2" descr="Simple Mail Transfer Protocol: Meaning, Uses, Best Practices | Spiceworks -  Spiceworks">
            <a:extLst>
              <a:ext uri="{FF2B5EF4-FFF2-40B4-BE49-F238E27FC236}">
                <a16:creationId xmlns:a16="http://schemas.microsoft.com/office/drawing/2014/main" id="{4A1CA065-47C3-9D66-61F8-51355C7C5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418" y="2250823"/>
            <a:ext cx="48768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99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Răspunsuri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82" y="1725070"/>
            <a:ext cx="11588436" cy="4241164"/>
          </a:xfrm>
        </p:spPr>
        <p:txBody>
          <a:bodyPr>
            <a:noAutofit/>
          </a:bodyPr>
          <a:lstStyle/>
          <a:p>
            <a:pPr algn="just"/>
            <a:r>
              <a:rPr lang="en-US" altLang="en-US" sz="2800" dirty="0" err="1"/>
              <a:t>Răspunsurile</a:t>
            </a:r>
            <a:r>
              <a:rPr lang="en-US" altLang="en-US" sz="2800" dirty="0"/>
              <a:t> la </a:t>
            </a:r>
            <a:r>
              <a:rPr lang="en-US" altLang="en-US" sz="2800" dirty="0" err="1"/>
              <a:t>comenzile</a:t>
            </a:r>
            <a:r>
              <a:rPr lang="en-US" altLang="en-US" sz="2800" dirty="0"/>
              <a:t> SMTP </a:t>
            </a:r>
            <a:r>
              <a:rPr lang="en-US" altLang="en-US" sz="2800" dirty="0" err="1"/>
              <a:t>servesc</a:t>
            </a:r>
            <a:r>
              <a:rPr lang="en-US" altLang="en-US" sz="2800" dirty="0"/>
              <a:t> pentru a </a:t>
            </a:r>
            <a:r>
              <a:rPr lang="en-US" altLang="en-US" sz="2800" dirty="0" err="1"/>
              <a:t>asigura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sincronizarea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cererilor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acțiunilor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procesul</a:t>
            </a:r>
            <a:r>
              <a:rPr lang="en-US" altLang="en-US" sz="2800" dirty="0"/>
              <a:t> de transfer al e-</a:t>
            </a:r>
            <a:r>
              <a:rPr lang="en-US" altLang="en-US" sz="2800" dirty="0" err="1"/>
              <a:t>mailului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pentru a </a:t>
            </a:r>
            <a:r>
              <a:rPr lang="en-US" altLang="en-US" sz="2800" dirty="0" err="1"/>
              <a:t>garanta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clientul</a:t>
            </a:r>
            <a:r>
              <a:rPr lang="en-US" altLang="en-US" sz="2800" dirty="0"/>
              <a:t> SMTP </a:t>
            </a:r>
            <a:r>
              <a:rPr lang="en-US" altLang="en-US" sz="2800" dirty="0" err="1"/>
              <a:t>cunoaște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întotdeauna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starea</a:t>
            </a:r>
            <a:r>
              <a:rPr lang="en-US" altLang="en-US" sz="2800" dirty="0"/>
              <a:t> server-</a:t>
            </a:r>
            <a:r>
              <a:rPr lang="en-US" altLang="en-US" sz="2800" dirty="0" err="1"/>
              <a:t>ului</a:t>
            </a:r>
            <a:r>
              <a:rPr lang="en-US" altLang="en-US" sz="2800" dirty="0"/>
              <a:t> SMTP;</a:t>
            </a:r>
          </a:p>
          <a:p>
            <a:pPr algn="just"/>
            <a:r>
              <a:rPr lang="en-US" altLang="en-US" sz="2800" dirty="0" err="1"/>
              <a:t>Fiecare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comandă</a:t>
            </a:r>
            <a:r>
              <a:rPr lang="en-US" altLang="en-US" sz="2800" dirty="0"/>
              <a:t> TREBUIE </a:t>
            </a:r>
            <a:r>
              <a:rPr lang="en-US" altLang="en-US" sz="2800" dirty="0" err="1"/>
              <a:t>să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genereze</a:t>
            </a:r>
            <a:r>
              <a:rPr lang="en-US" altLang="en-US" sz="2800" dirty="0"/>
              <a:t> exact un </a:t>
            </a:r>
            <a:r>
              <a:rPr lang="en-US" altLang="en-US" sz="2800" dirty="0" err="1"/>
              <a:t>răspuns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Un </a:t>
            </a:r>
            <a:r>
              <a:rPr lang="en-US" altLang="en-US" sz="2800" dirty="0" err="1"/>
              <a:t>răspuns</a:t>
            </a:r>
            <a:r>
              <a:rPr lang="en-US" altLang="en-US" sz="2800" dirty="0"/>
              <a:t> SMTP </a:t>
            </a:r>
            <a:r>
              <a:rPr lang="en-US" altLang="en-US" sz="2800" dirty="0" err="1"/>
              <a:t>constă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dintr</a:t>
            </a:r>
            <a:r>
              <a:rPr lang="en-US" altLang="en-US" sz="2800" dirty="0"/>
              <a:t>-un </a:t>
            </a:r>
            <a:r>
              <a:rPr lang="en-US" altLang="en-US" sz="2800" dirty="0" err="1"/>
              <a:t>număr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trei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cifre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urmat</a:t>
            </a:r>
            <a:r>
              <a:rPr lang="en-US" altLang="en-US" sz="2800" dirty="0"/>
              <a:t> de un text. </a:t>
            </a:r>
            <a:r>
              <a:rPr lang="en-US" altLang="en-US" sz="2800" dirty="0" err="1"/>
              <a:t>Numărul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destinat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utilizării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către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automatele</a:t>
            </a:r>
            <a:r>
              <a:rPr lang="en-US" altLang="en-US" sz="2800" dirty="0"/>
              <a:t> pentru a </a:t>
            </a:r>
            <a:r>
              <a:rPr lang="en-US" altLang="en-US" sz="2800" dirty="0" err="1"/>
              <a:t>determina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ce</a:t>
            </a:r>
            <a:r>
              <a:rPr lang="en-US" altLang="en-US" sz="2800" dirty="0"/>
              <a:t> stare </a:t>
            </a:r>
            <a:r>
              <a:rPr lang="en-US" altLang="en-US" sz="2800" dirty="0" err="1"/>
              <a:t>să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introducă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continuare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timp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textul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pentru </a:t>
            </a:r>
            <a:r>
              <a:rPr lang="en-US" altLang="en-US" sz="2800" dirty="0" err="1"/>
              <a:t>utilizatorul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uman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În</a:t>
            </a:r>
            <a:r>
              <a:rPr lang="en-US" altLang="en-US" sz="2800" dirty="0"/>
              <a:t> mod formal, un </a:t>
            </a:r>
            <a:r>
              <a:rPr lang="en-US" altLang="en-US" sz="2800" dirty="0" err="1"/>
              <a:t>răspuns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definit</a:t>
            </a:r>
            <a:r>
              <a:rPr lang="en-US" altLang="en-US" sz="2800" dirty="0"/>
              <a:t> ca </a:t>
            </a:r>
            <a:r>
              <a:rPr lang="en-US" altLang="en-US" sz="2800" dirty="0" err="1"/>
              <a:t>fiind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secvența</a:t>
            </a:r>
            <a:r>
              <a:rPr lang="en-US" altLang="en-US" sz="2800" dirty="0"/>
              <a:t>: un cod din </a:t>
            </a:r>
            <a:r>
              <a:rPr lang="en-US" altLang="en-US" sz="2800" dirty="0" err="1"/>
              <a:t>trei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cifre</a:t>
            </a:r>
            <a:r>
              <a:rPr lang="en-US" altLang="en-US" sz="2800" dirty="0"/>
              <a:t>, &lt;SP&gt;, o </a:t>
            </a:r>
            <a:r>
              <a:rPr lang="en-US" altLang="en-US" sz="2800" dirty="0" err="1"/>
              <a:t>linie</a:t>
            </a:r>
            <a:r>
              <a:rPr lang="en-US" altLang="en-US" sz="2800" dirty="0"/>
              <a:t> de text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&lt;CRLF&gt; </a:t>
            </a:r>
            <a:r>
              <a:rPr lang="en-US" altLang="en-US" sz="2800" dirty="0" err="1"/>
              <a:t>sau</a:t>
            </a:r>
            <a:r>
              <a:rPr lang="en-US" altLang="en-US" sz="2800" dirty="0"/>
              <a:t> un </a:t>
            </a:r>
            <a:r>
              <a:rPr lang="en-US" altLang="en-US" sz="2800" dirty="0" err="1"/>
              <a:t>răspuns</a:t>
            </a:r>
            <a:r>
              <a:rPr lang="en-US" altLang="en-US" sz="2800" dirty="0"/>
              <a:t> cu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multe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linii</a:t>
            </a:r>
            <a:r>
              <a:rPr lang="en-US" alt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69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Stabilirea</a:t>
            </a:r>
            <a:r>
              <a:rPr lang="en-US" altLang="en-US" dirty="0"/>
              <a:t> </a:t>
            </a:r>
            <a:r>
              <a:rPr lang="en-US" altLang="en-US" dirty="0" err="1"/>
              <a:t>conexiunii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82" y="1725070"/>
            <a:ext cx="11588436" cy="4241164"/>
          </a:xfrm>
        </p:spPr>
        <p:txBody>
          <a:bodyPr>
            <a:noAutofit/>
          </a:bodyPr>
          <a:lstStyle/>
          <a:p>
            <a:pPr algn="just"/>
            <a:r>
              <a:rPr lang="en-US" altLang="en-US" sz="2800" dirty="0" err="1"/>
              <a:t>Atunci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când</a:t>
            </a:r>
            <a:r>
              <a:rPr lang="en-US" altLang="en-US" sz="2800" dirty="0"/>
              <a:t> un client SMTP are un </a:t>
            </a:r>
            <a:r>
              <a:rPr lang="en-US" altLang="en-US" sz="2800" dirty="0" err="1"/>
              <a:t>mesaj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transmis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acesta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stabilește</a:t>
            </a:r>
            <a:r>
              <a:rPr lang="en-US" altLang="en-US" sz="2800" dirty="0"/>
              <a:t> un canal de </a:t>
            </a:r>
            <a:r>
              <a:rPr lang="en-US" altLang="en-US" sz="2800" dirty="0" err="1"/>
              <a:t>transmisie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bidirecțional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către</a:t>
            </a:r>
            <a:r>
              <a:rPr lang="en-US" altLang="en-US" sz="2800" dirty="0"/>
              <a:t> un server SMTP. </a:t>
            </a:r>
            <a:r>
              <a:rPr lang="en-US" altLang="en-US" sz="2800" dirty="0" err="1"/>
              <a:t>Responsabilitatea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unui</a:t>
            </a:r>
            <a:r>
              <a:rPr lang="en-US" altLang="en-US" sz="2800" dirty="0"/>
              <a:t> client SMTP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de a </a:t>
            </a:r>
            <a:r>
              <a:rPr lang="en-US" altLang="en-US" sz="2800" dirty="0" err="1"/>
              <a:t>transfera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mesaje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poștă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electronică</a:t>
            </a:r>
            <a:r>
              <a:rPr lang="en-US" altLang="en-US" sz="2800" dirty="0"/>
              <a:t> pe </a:t>
            </a:r>
            <a:r>
              <a:rPr lang="en-US" altLang="en-US" sz="2800" dirty="0" err="1"/>
              <a:t>unul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sau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multe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servere</a:t>
            </a:r>
            <a:r>
              <a:rPr lang="en-US" altLang="en-US" sz="2800" dirty="0"/>
              <a:t> SMTP;</a:t>
            </a:r>
          </a:p>
          <a:p>
            <a:pPr algn="just"/>
            <a:r>
              <a:rPr lang="en-US" altLang="en-US" sz="2800" dirty="0"/>
              <a:t>O </a:t>
            </a:r>
            <a:r>
              <a:rPr lang="en-US" altLang="en-US" sz="2800" dirty="0" err="1"/>
              <a:t>dată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canalul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transmisie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stabilit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încheierea</a:t>
            </a:r>
            <a:r>
              <a:rPr lang="en-US" altLang="en-US" sz="2800" dirty="0"/>
              <a:t> handshaking-</a:t>
            </a:r>
            <a:r>
              <a:rPr lang="en-US" altLang="en-US" sz="2800" dirty="0" err="1"/>
              <a:t>ului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inițial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clientul</a:t>
            </a:r>
            <a:r>
              <a:rPr lang="en-US" altLang="en-US" sz="2800" dirty="0"/>
              <a:t> SMTP </a:t>
            </a:r>
            <a:r>
              <a:rPr lang="en-US" altLang="en-US" sz="2800" dirty="0" err="1"/>
              <a:t>inițiază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mod normal o </a:t>
            </a:r>
            <a:r>
              <a:rPr lang="en-US" altLang="en-US" sz="2800" dirty="0" err="1"/>
              <a:t>tranzacție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prin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poștă</a:t>
            </a:r>
            <a:r>
              <a:rPr lang="en-US" altLang="en-US" sz="2800" dirty="0"/>
              <a:t>. O </a:t>
            </a:r>
            <a:r>
              <a:rPr lang="en-US" altLang="en-US" sz="2800" dirty="0" err="1"/>
              <a:t>astfel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tranzacție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constă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dintr</a:t>
            </a:r>
            <a:r>
              <a:rPr lang="en-US" altLang="en-US" sz="2800" dirty="0"/>
              <a:t>-o </a:t>
            </a:r>
            <a:r>
              <a:rPr lang="en-US" altLang="en-US" sz="2800" dirty="0" err="1"/>
              <a:t>serie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comenzi</a:t>
            </a:r>
            <a:r>
              <a:rPr lang="en-US" altLang="en-US" sz="2800" dirty="0"/>
              <a:t> pentru a </a:t>
            </a:r>
            <a:r>
              <a:rPr lang="en-US" altLang="en-US" sz="2800" dirty="0" err="1"/>
              <a:t>specifica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inițiatorul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destinația</a:t>
            </a:r>
            <a:r>
              <a:rPr lang="en-US" altLang="en-US" sz="2800" dirty="0"/>
              <a:t> e-mail-</a:t>
            </a:r>
            <a:r>
              <a:rPr lang="en-US" altLang="en-US" sz="2800" dirty="0" err="1"/>
              <a:t>ului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transmiterea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conținutului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mesajului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inclusiv</a:t>
            </a:r>
            <a:r>
              <a:rPr lang="en-US" altLang="en-US" sz="2800" dirty="0"/>
              <a:t> </a:t>
            </a:r>
            <a:r>
              <a:rPr lang="en-US" altLang="en-US" sz="2800" dirty="0" err="1"/>
              <a:t>orice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antet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sau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altă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structură</a:t>
            </a:r>
            <a:r>
              <a:rPr lang="en-US" altLang="en-US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971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Coduri</a:t>
            </a:r>
            <a:r>
              <a:rPr lang="en-US" altLang="en-US" dirty="0"/>
              <a:t> de stare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82" y="1725070"/>
            <a:ext cx="11588436" cy="5116972"/>
          </a:xfrm>
        </p:spPr>
        <p:txBody>
          <a:bodyPr>
            <a:noAutofit/>
          </a:bodyPr>
          <a:lstStyle/>
          <a:p>
            <a:pPr algn="just"/>
            <a:r>
              <a:rPr lang="en-US" altLang="en-US" sz="2200" dirty="0"/>
              <a:t>211 </a:t>
            </a:r>
            <a:r>
              <a:rPr lang="en-US" altLang="en-US" sz="2200" dirty="0" err="1"/>
              <a:t>Starea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sistemului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sau</a:t>
            </a:r>
            <a:r>
              <a:rPr lang="en-US" altLang="en-US" sz="2200" dirty="0"/>
              <a:t> </a:t>
            </a:r>
            <a:r>
              <a:rPr lang="en-US" altLang="en-US" sz="2200" dirty="0" err="1"/>
              <a:t>răspunsul</a:t>
            </a:r>
            <a:r>
              <a:rPr lang="en-US" altLang="en-US" sz="2200" dirty="0"/>
              <a:t> de </a:t>
            </a:r>
            <a:r>
              <a:rPr lang="en-US" altLang="en-US" sz="2200" dirty="0" err="1"/>
              <a:t>ajutor</a:t>
            </a:r>
            <a:r>
              <a:rPr lang="en-US" altLang="en-US" sz="2200" dirty="0"/>
              <a:t> al </a:t>
            </a:r>
            <a:r>
              <a:rPr lang="en-US" altLang="en-US" sz="2200" dirty="0" err="1"/>
              <a:t>sistemului</a:t>
            </a:r>
            <a:r>
              <a:rPr lang="en-US" altLang="en-US" sz="2200" dirty="0"/>
              <a:t>;</a:t>
            </a:r>
          </a:p>
          <a:p>
            <a:pPr algn="just"/>
            <a:r>
              <a:rPr lang="en-US" altLang="en-US" sz="2200" dirty="0"/>
              <a:t>214 </a:t>
            </a:r>
            <a:r>
              <a:rPr lang="en-US" altLang="en-US" sz="2200" dirty="0" err="1"/>
              <a:t>Mesaj</a:t>
            </a:r>
            <a:r>
              <a:rPr lang="en-US" altLang="en-US" sz="2200" dirty="0"/>
              <a:t> de </a:t>
            </a:r>
            <a:r>
              <a:rPr lang="en-US" altLang="en-US" sz="2200" dirty="0" err="1"/>
              <a:t>ajutor</a:t>
            </a:r>
            <a:r>
              <a:rPr lang="en-US" altLang="en-US" sz="2200" dirty="0"/>
              <a:t>;</a:t>
            </a:r>
          </a:p>
          <a:p>
            <a:pPr algn="just"/>
            <a:r>
              <a:rPr lang="en-US" altLang="en-US" sz="2200" dirty="0"/>
              <a:t>220 &lt;</a:t>
            </a:r>
            <a:r>
              <a:rPr lang="en-US" altLang="en-US" sz="2200" dirty="0" err="1"/>
              <a:t>domeniu</a:t>
            </a:r>
            <a:r>
              <a:rPr lang="en-US" altLang="en-US" sz="2200" dirty="0"/>
              <a:t>&gt; </a:t>
            </a:r>
            <a:r>
              <a:rPr lang="en-US" altLang="en-US" sz="2200" dirty="0" err="1"/>
              <a:t>Gata</a:t>
            </a:r>
            <a:r>
              <a:rPr lang="en-US" altLang="en-US" sz="2200" dirty="0"/>
              <a:t> de service;</a:t>
            </a:r>
          </a:p>
          <a:p>
            <a:pPr algn="just"/>
            <a:r>
              <a:rPr lang="en-US" altLang="en-US" sz="2200" dirty="0"/>
              <a:t>221 &lt;</a:t>
            </a:r>
            <a:r>
              <a:rPr lang="en-US" altLang="en-US" sz="2200" dirty="0" err="1"/>
              <a:t>domeniu</a:t>
            </a:r>
            <a:r>
              <a:rPr lang="en-US" altLang="en-US" sz="2200" dirty="0"/>
              <a:t>&gt; </a:t>
            </a:r>
            <a:r>
              <a:rPr lang="en-US" altLang="en-US" sz="2200" dirty="0" err="1"/>
              <a:t>Serviciul</a:t>
            </a:r>
            <a:r>
              <a:rPr lang="en-US" altLang="en-US" sz="2200" dirty="0"/>
              <a:t> </a:t>
            </a:r>
            <a:r>
              <a:rPr lang="en-US" altLang="en-US" sz="2200" dirty="0" err="1"/>
              <a:t>închide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canalul</a:t>
            </a:r>
            <a:r>
              <a:rPr lang="en-US" altLang="en-US" sz="2200" dirty="0"/>
              <a:t> de </a:t>
            </a:r>
            <a:r>
              <a:rPr lang="en-US" altLang="en-US" sz="2200" dirty="0" err="1"/>
              <a:t>transmisie</a:t>
            </a:r>
            <a:r>
              <a:rPr lang="en-US" altLang="en-US" sz="2200" dirty="0"/>
              <a:t>;</a:t>
            </a:r>
          </a:p>
          <a:p>
            <a:pPr algn="just"/>
            <a:r>
              <a:rPr lang="en-US" altLang="en-US" sz="2200" dirty="0"/>
              <a:t>250 </a:t>
            </a:r>
            <a:r>
              <a:rPr lang="en-US" altLang="en-US" sz="2200" dirty="0" err="1"/>
              <a:t>Acțiune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prin</a:t>
            </a:r>
            <a:r>
              <a:rPr lang="en-US" altLang="en-US" sz="2200" dirty="0"/>
              <a:t> e-mail </a:t>
            </a:r>
            <a:r>
              <a:rPr lang="en-US" altLang="en-US" sz="2200" dirty="0" err="1"/>
              <a:t>solicitată</a:t>
            </a:r>
            <a:r>
              <a:rPr lang="en-US" altLang="en-US" sz="2200" dirty="0"/>
              <a:t> bine, </a:t>
            </a:r>
            <a:r>
              <a:rPr lang="en-US" altLang="en-US" sz="2200" dirty="0" err="1"/>
              <a:t>finalizată</a:t>
            </a:r>
            <a:r>
              <a:rPr lang="en-US" altLang="en-US" sz="2200" dirty="0"/>
              <a:t>;</a:t>
            </a:r>
          </a:p>
          <a:p>
            <a:pPr algn="just"/>
            <a:r>
              <a:rPr lang="en-US" altLang="en-US" sz="2200" dirty="0"/>
              <a:t>251 </a:t>
            </a:r>
            <a:r>
              <a:rPr lang="en-US" altLang="en-US" sz="2200" dirty="0" err="1"/>
              <a:t>Utilizatorul</a:t>
            </a:r>
            <a:r>
              <a:rPr lang="en-US" altLang="en-US" sz="2200" dirty="0"/>
              <a:t> nu </a:t>
            </a:r>
            <a:r>
              <a:rPr lang="en-US" altLang="en-US" sz="2200" dirty="0" err="1"/>
              <a:t>este</a:t>
            </a:r>
            <a:r>
              <a:rPr lang="en-US" altLang="en-US" sz="2200" dirty="0"/>
              <a:t> local; </a:t>
            </a:r>
            <a:r>
              <a:rPr lang="en-US" altLang="en-US" sz="2200" dirty="0" err="1"/>
              <a:t>va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redirecționa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către</a:t>
            </a:r>
            <a:r>
              <a:rPr lang="en-US" altLang="en-US" sz="2200" dirty="0"/>
              <a:t> &lt;forward-path&gt;;</a:t>
            </a:r>
          </a:p>
          <a:p>
            <a:pPr algn="just"/>
            <a:r>
              <a:rPr lang="en-US" altLang="en-US" sz="2200" dirty="0"/>
              <a:t>354 </a:t>
            </a:r>
            <a:r>
              <a:rPr lang="en-US" altLang="en-US" sz="2200" dirty="0" err="1"/>
              <a:t>Porniți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introducerea</a:t>
            </a:r>
            <a:r>
              <a:rPr lang="en-US" altLang="en-US" sz="2200" dirty="0"/>
              <a:t> e-</a:t>
            </a:r>
            <a:r>
              <a:rPr lang="en-US" altLang="en-US" sz="2200" dirty="0" err="1"/>
              <a:t>mailului</a:t>
            </a:r>
            <a:r>
              <a:rPr lang="en-US" altLang="en-US" sz="2200" dirty="0"/>
              <a:t>; se </a:t>
            </a:r>
            <a:r>
              <a:rPr lang="en-US" altLang="en-US" sz="2200" dirty="0" err="1"/>
              <a:t>termină</a:t>
            </a:r>
            <a:r>
              <a:rPr lang="en-US" altLang="en-US" sz="2200" dirty="0"/>
              <a:t> cu &lt;CRLF&gt;. &lt;CRLF&gt;;</a:t>
            </a:r>
          </a:p>
          <a:p>
            <a:pPr algn="just"/>
            <a:r>
              <a:rPr lang="en-US" altLang="en-US" sz="2200" dirty="0"/>
              <a:t>421 &lt;</a:t>
            </a:r>
            <a:r>
              <a:rPr lang="en-US" altLang="en-US" sz="2200" dirty="0" err="1"/>
              <a:t>domeniu</a:t>
            </a:r>
            <a:r>
              <a:rPr lang="en-US" altLang="en-US" sz="2200" dirty="0"/>
              <a:t>&gt; </a:t>
            </a:r>
            <a:r>
              <a:rPr lang="en-US" altLang="en-US" sz="2200" dirty="0" err="1"/>
              <a:t>Serviciul</a:t>
            </a:r>
            <a:r>
              <a:rPr lang="en-US" altLang="en-US" sz="2200" dirty="0"/>
              <a:t> nu </a:t>
            </a:r>
            <a:r>
              <a:rPr lang="en-US" altLang="en-US" sz="2200" dirty="0" err="1"/>
              <a:t>este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disponibil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închiderea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canalului</a:t>
            </a:r>
            <a:r>
              <a:rPr lang="en-US" altLang="en-US" sz="2200" dirty="0"/>
              <a:t> de </a:t>
            </a:r>
            <a:r>
              <a:rPr lang="en-US" altLang="en-US" sz="2200" dirty="0" err="1"/>
              <a:t>transmisie</a:t>
            </a:r>
            <a:r>
              <a:rPr lang="en-US" altLang="en-US" sz="2200" dirty="0"/>
              <a:t>. </a:t>
            </a:r>
            <a:r>
              <a:rPr lang="en-US" altLang="en-US" sz="2200" dirty="0" err="1"/>
              <a:t>Acesta</a:t>
            </a:r>
            <a:r>
              <a:rPr lang="en-US" altLang="en-US" sz="2200" dirty="0"/>
              <a:t> poate fi un </a:t>
            </a:r>
            <a:r>
              <a:rPr lang="en-US" altLang="en-US" sz="2200" dirty="0" err="1"/>
              <a:t>răspuns</a:t>
            </a:r>
            <a:r>
              <a:rPr lang="en-US" altLang="en-US" sz="2200" dirty="0"/>
              <a:t> la </a:t>
            </a:r>
            <a:r>
              <a:rPr lang="en-US" altLang="en-US" sz="2200" dirty="0" err="1"/>
              <a:t>orice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comandă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dacă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serviciul</a:t>
            </a:r>
            <a:r>
              <a:rPr lang="en-US" altLang="en-US" sz="2200" dirty="0"/>
              <a:t> </a:t>
            </a:r>
            <a:r>
              <a:rPr lang="en-US" altLang="en-US" sz="2200" dirty="0" err="1"/>
              <a:t>știe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că</a:t>
            </a:r>
            <a:r>
              <a:rPr lang="en-US" altLang="en-US" sz="2200" dirty="0"/>
              <a:t> trebuie </a:t>
            </a:r>
            <a:r>
              <a:rPr lang="en-US" altLang="en-US" sz="2200" dirty="0" err="1"/>
              <a:t>să</a:t>
            </a:r>
            <a:r>
              <a:rPr lang="en-US" altLang="en-US" sz="2200" dirty="0"/>
              <a:t> se </a:t>
            </a:r>
            <a:r>
              <a:rPr lang="en-US" altLang="en-US" sz="2200" dirty="0" err="1"/>
              <a:t>închidă</a:t>
            </a:r>
            <a:r>
              <a:rPr lang="en-US" altLang="en-US" sz="2200" dirty="0"/>
              <a:t>;</a:t>
            </a:r>
          </a:p>
          <a:p>
            <a:pPr algn="just"/>
            <a:r>
              <a:rPr lang="en-US" altLang="en-US" sz="2200" dirty="0"/>
              <a:t>450 </a:t>
            </a:r>
            <a:r>
              <a:rPr lang="en-US" altLang="en-US" sz="2200" dirty="0" err="1"/>
              <a:t>Acțiunea</a:t>
            </a:r>
            <a:r>
              <a:rPr lang="en-US" altLang="en-US" sz="2200" dirty="0"/>
              <a:t> de e-mail </a:t>
            </a:r>
            <a:r>
              <a:rPr lang="en-US" altLang="en-US" sz="2200" dirty="0" err="1"/>
              <a:t>solicitată</a:t>
            </a:r>
            <a:r>
              <a:rPr lang="en-US" altLang="en-US" sz="2200" dirty="0"/>
              <a:t> nu a </a:t>
            </a:r>
            <a:r>
              <a:rPr lang="en-US" altLang="en-US" sz="2200" dirty="0" err="1"/>
              <a:t>fost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luată</a:t>
            </a:r>
            <a:r>
              <a:rPr lang="en-US" altLang="en-US" sz="2200" dirty="0"/>
              <a:t>: </a:t>
            </a:r>
            <a:r>
              <a:rPr lang="en-US" altLang="en-US" sz="2200" dirty="0" err="1"/>
              <a:t>cutia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poștală</a:t>
            </a:r>
            <a:r>
              <a:rPr lang="en-US" altLang="en-US" sz="2200" dirty="0"/>
              <a:t> nu </a:t>
            </a:r>
            <a:r>
              <a:rPr lang="en-US" altLang="en-US" sz="2200" dirty="0" err="1"/>
              <a:t>este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disponibilă</a:t>
            </a:r>
            <a:r>
              <a:rPr lang="en-US" altLang="en-US" sz="2200" dirty="0"/>
              <a:t>;</a:t>
            </a:r>
          </a:p>
          <a:p>
            <a:pPr algn="just"/>
            <a:r>
              <a:rPr lang="en-US" altLang="en-US" sz="2200" dirty="0"/>
              <a:t>451 </a:t>
            </a:r>
            <a:r>
              <a:rPr lang="en-US" altLang="en-US" sz="2200" dirty="0" err="1"/>
              <a:t>Acțiunea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solicitată</a:t>
            </a:r>
            <a:r>
              <a:rPr lang="en-US" altLang="en-US" sz="2200" dirty="0"/>
              <a:t> a </a:t>
            </a:r>
            <a:r>
              <a:rPr lang="en-US" altLang="en-US" sz="2200" dirty="0" err="1"/>
              <a:t>fost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anulată</a:t>
            </a:r>
            <a:r>
              <a:rPr lang="en-US" altLang="en-US" sz="2200" dirty="0"/>
              <a:t>: </a:t>
            </a:r>
            <a:r>
              <a:rPr lang="en-US" altLang="en-US" sz="2200" dirty="0" err="1"/>
              <a:t>eroare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locală</a:t>
            </a:r>
            <a:r>
              <a:rPr lang="en-US" altLang="en-US" sz="2200" dirty="0"/>
              <a:t> la </a:t>
            </a:r>
            <a:r>
              <a:rPr lang="en-US" altLang="en-US" sz="2200" dirty="0" err="1"/>
              <a:t>procesare</a:t>
            </a:r>
            <a:r>
              <a:rPr lang="en-US" altLang="en-US" sz="2200" dirty="0"/>
              <a:t>;</a:t>
            </a:r>
          </a:p>
          <a:p>
            <a:pPr algn="just"/>
            <a:r>
              <a:rPr lang="en-US" altLang="en-US" sz="2200" dirty="0"/>
              <a:t>452 </a:t>
            </a:r>
            <a:r>
              <a:rPr lang="en-US" altLang="en-US" sz="2200" dirty="0" err="1"/>
              <a:t>Acțiunea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solicitată</a:t>
            </a:r>
            <a:r>
              <a:rPr lang="en-US" altLang="en-US" sz="2200" dirty="0"/>
              <a:t> nu a </a:t>
            </a:r>
            <a:r>
              <a:rPr lang="en-US" altLang="en-US" sz="2200" dirty="0" err="1"/>
              <a:t>fost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luată</a:t>
            </a:r>
            <a:r>
              <a:rPr lang="en-US" altLang="en-US" sz="2200" dirty="0"/>
              <a:t>: </a:t>
            </a:r>
            <a:r>
              <a:rPr lang="en-US" altLang="en-US" sz="2200" dirty="0" err="1"/>
              <a:t>stocare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insuficientă</a:t>
            </a:r>
            <a:r>
              <a:rPr lang="en-US" altLang="en-US" sz="2200" dirty="0"/>
              <a:t> a </a:t>
            </a:r>
            <a:r>
              <a:rPr lang="en-US" altLang="en-US" sz="2200" dirty="0" err="1"/>
              <a:t>sistemului</a:t>
            </a:r>
            <a:r>
              <a:rPr lang="en-US" alt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69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Coduri</a:t>
            </a:r>
            <a:r>
              <a:rPr lang="en-US" altLang="en-US" dirty="0"/>
              <a:t> de stare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82" y="1725070"/>
            <a:ext cx="11588436" cy="5116972"/>
          </a:xfrm>
        </p:spPr>
        <p:txBody>
          <a:bodyPr>
            <a:noAutofit/>
          </a:bodyPr>
          <a:lstStyle/>
          <a:p>
            <a:pPr algn="just"/>
            <a:r>
              <a:rPr lang="en-US" altLang="en-US" sz="2400" dirty="0"/>
              <a:t>500 </a:t>
            </a:r>
            <a:r>
              <a:rPr lang="en-US" altLang="en-US" sz="2400" dirty="0" err="1"/>
              <a:t>Eroare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sintaxă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comandă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nerecunoscută</a:t>
            </a:r>
            <a:r>
              <a:rPr lang="en-US" altLang="en-US" sz="2400" dirty="0"/>
              <a:t>; </a:t>
            </a:r>
            <a:r>
              <a:rPr lang="en-US" altLang="en-US" sz="2400" dirty="0" err="1"/>
              <a:t>aceasta</a:t>
            </a:r>
            <a:r>
              <a:rPr lang="en-US" altLang="en-US" sz="2400" dirty="0"/>
              <a:t> poate include </a:t>
            </a:r>
            <a:r>
              <a:rPr lang="en-US" altLang="en-US" sz="2400" dirty="0" err="1"/>
              <a:t>erori</a:t>
            </a:r>
            <a:r>
              <a:rPr lang="en-US" altLang="en-US" sz="2400" dirty="0"/>
              <a:t> precum </a:t>
            </a:r>
            <a:r>
              <a:rPr lang="en-US" altLang="en-US" sz="2400" dirty="0" err="1"/>
              <a:t>linia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comandă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lungă</a:t>
            </a:r>
            <a:r>
              <a:rPr lang="en-US" altLang="en-US" sz="2400" dirty="0"/>
              <a:t>;</a:t>
            </a:r>
          </a:p>
          <a:p>
            <a:pPr algn="just"/>
            <a:r>
              <a:rPr lang="en-US" altLang="en-US" sz="2400" dirty="0"/>
              <a:t>501 </a:t>
            </a:r>
            <a:r>
              <a:rPr lang="en-US" altLang="en-US" sz="2400" dirty="0" err="1"/>
              <a:t>Eroare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sintaxă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parametri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argumente</a:t>
            </a:r>
            <a:r>
              <a:rPr lang="en-US" altLang="en-US" sz="2400" dirty="0"/>
              <a:t>;</a:t>
            </a:r>
          </a:p>
          <a:p>
            <a:pPr algn="just"/>
            <a:r>
              <a:rPr lang="en-US" altLang="en-US" sz="2400" dirty="0"/>
              <a:t>502 </a:t>
            </a:r>
            <a:r>
              <a:rPr lang="en-US" altLang="en-US" sz="2400" dirty="0" err="1"/>
              <a:t>Comandă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neimplementată</a:t>
            </a:r>
            <a:r>
              <a:rPr lang="en-US" altLang="en-US" sz="2400" dirty="0"/>
              <a:t>;</a:t>
            </a:r>
          </a:p>
          <a:p>
            <a:pPr algn="just"/>
            <a:r>
              <a:rPr lang="en-US" altLang="en-US" sz="2400" dirty="0"/>
              <a:t>503 </a:t>
            </a:r>
            <a:r>
              <a:rPr lang="en-US" altLang="en-US" sz="2400" dirty="0" err="1"/>
              <a:t>Succesiune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greșită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comenzi</a:t>
            </a:r>
            <a:r>
              <a:rPr lang="en-US" altLang="en-US" sz="2400" dirty="0"/>
              <a:t>;</a:t>
            </a:r>
          </a:p>
          <a:p>
            <a:pPr algn="just"/>
            <a:r>
              <a:rPr lang="en-US" altLang="en-US" sz="2400" dirty="0"/>
              <a:t>504 </a:t>
            </a:r>
            <a:r>
              <a:rPr lang="en-US" altLang="en-US" sz="2400" dirty="0" err="1"/>
              <a:t>Parametrul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comandă</a:t>
            </a:r>
            <a:r>
              <a:rPr lang="en-US" altLang="en-US" sz="2400" dirty="0"/>
              <a:t> nu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implementat</a:t>
            </a:r>
            <a:r>
              <a:rPr lang="en-US" altLang="en-US" sz="2400" dirty="0"/>
              <a:t>;</a:t>
            </a:r>
          </a:p>
          <a:p>
            <a:pPr algn="just"/>
            <a:r>
              <a:rPr lang="en-US" altLang="en-US" sz="2400" dirty="0"/>
              <a:t>550 </a:t>
            </a:r>
            <a:r>
              <a:rPr lang="en-US" altLang="en-US" sz="2400" dirty="0" err="1"/>
              <a:t>Acțiunea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solicitată</a:t>
            </a:r>
            <a:r>
              <a:rPr lang="en-US" altLang="en-US" sz="2400" dirty="0"/>
              <a:t> nu a </a:t>
            </a:r>
            <a:r>
              <a:rPr lang="en-US" altLang="en-US" sz="2400" dirty="0" err="1"/>
              <a:t>fost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luată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cutia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poștală</a:t>
            </a:r>
            <a:r>
              <a:rPr lang="en-US" altLang="en-US" sz="2400" dirty="0"/>
              <a:t> nu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disponibilă</a:t>
            </a:r>
            <a:r>
              <a:rPr lang="en-US" altLang="en-US" sz="2400" dirty="0"/>
              <a:t>;</a:t>
            </a:r>
          </a:p>
          <a:p>
            <a:pPr algn="just"/>
            <a:r>
              <a:rPr lang="en-US" altLang="en-US" sz="2400" dirty="0"/>
              <a:t>551 </a:t>
            </a:r>
            <a:r>
              <a:rPr lang="en-US" altLang="en-US" sz="2400" dirty="0" err="1"/>
              <a:t>Utilizatorul</a:t>
            </a:r>
            <a:r>
              <a:rPr lang="en-US" altLang="en-US" sz="2400" dirty="0"/>
              <a:t> nu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local, </a:t>
            </a:r>
            <a:r>
              <a:rPr lang="en-US" altLang="en-US" sz="2400" dirty="0" err="1"/>
              <a:t>vă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rugăm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încercați</a:t>
            </a:r>
            <a:r>
              <a:rPr lang="en-US" altLang="en-US" sz="2400" dirty="0"/>
              <a:t> &lt;forward-path&gt;;</a:t>
            </a:r>
          </a:p>
          <a:p>
            <a:pPr algn="just"/>
            <a:r>
              <a:rPr lang="en-US" altLang="en-US" sz="2400" dirty="0"/>
              <a:t>552 </a:t>
            </a:r>
            <a:r>
              <a:rPr lang="en-US" altLang="en-US" sz="2400" dirty="0" err="1"/>
              <a:t>Acțiunea</a:t>
            </a:r>
            <a:r>
              <a:rPr lang="en-US" altLang="en-US" sz="2400" dirty="0"/>
              <a:t> de e-mail </a:t>
            </a:r>
            <a:r>
              <a:rPr lang="en-US" altLang="en-US" sz="2400" dirty="0" err="1"/>
              <a:t>solicitată</a:t>
            </a:r>
            <a:r>
              <a:rPr lang="en-US" altLang="en-US" sz="2400" dirty="0"/>
              <a:t> a </a:t>
            </a:r>
            <a:r>
              <a:rPr lang="en-US" altLang="en-US" sz="2400" dirty="0" err="1"/>
              <a:t>fost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anulată</a:t>
            </a:r>
            <a:r>
              <a:rPr lang="en-US" altLang="en-US" sz="2400" dirty="0"/>
              <a:t>: a </a:t>
            </a:r>
            <a:r>
              <a:rPr lang="en-US" altLang="en-US" sz="2400" dirty="0" err="1"/>
              <a:t>depășit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alocarea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stocare</a:t>
            </a:r>
            <a:r>
              <a:rPr lang="en-US" altLang="en-US" sz="2400" dirty="0"/>
              <a:t>;</a:t>
            </a:r>
          </a:p>
          <a:p>
            <a:pPr algn="just"/>
            <a:r>
              <a:rPr lang="en-US" altLang="en-US" sz="2400" dirty="0"/>
              <a:t>553 </a:t>
            </a:r>
            <a:r>
              <a:rPr lang="en-US" altLang="en-US" sz="2400" dirty="0" err="1"/>
              <a:t>Acțiunea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solicitată</a:t>
            </a:r>
            <a:r>
              <a:rPr lang="en-US" altLang="en-US" sz="2400" dirty="0"/>
              <a:t> nu a </a:t>
            </a:r>
            <a:r>
              <a:rPr lang="en-US" altLang="en-US" sz="2400" dirty="0" err="1"/>
              <a:t>fost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întreprinsă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numele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căsuței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poștale</a:t>
            </a:r>
            <a:r>
              <a:rPr lang="en-US" altLang="en-US" sz="2400" dirty="0"/>
              <a:t> nu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permis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sintaxa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cutiei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poștale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incorectă</a:t>
            </a:r>
            <a:r>
              <a:rPr lang="en-US" altLang="en-US" sz="2400" dirty="0"/>
              <a:t>;</a:t>
            </a:r>
          </a:p>
          <a:p>
            <a:pPr algn="just"/>
            <a:r>
              <a:rPr lang="en-US" altLang="en-US" sz="2400" dirty="0"/>
              <a:t>554 </a:t>
            </a:r>
            <a:r>
              <a:rPr lang="en-US" altLang="en-US" sz="2400" dirty="0" err="1"/>
              <a:t>Tranzacția</a:t>
            </a:r>
            <a:r>
              <a:rPr lang="en-US" altLang="en-US" sz="2400" dirty="0"/>
              <a:t> a </a:t>
            </a:r>
            <a:r>
              <a:rPr lang="en-US" altLang="en-US" sz="2400" dirty="0" err="1"/>
              <a:t>eșuat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15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Stabilirea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închiderea</a:t>
            </a:r>
            <a:br>
              <a:rPr lang="en-US" altLang="en-US" dirty="0"/>
            </a:br>
            <a:r>
              <a:rPr lang="en-US" altLang="en-US" dirty="0" err="1"/>
              <a:t>conexiunii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BD8BFDB-AA2D-6D89-4537-A21D201E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31" y="2019528"/>
            <a:ext cx="5971146" cy="366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0D2DB68-9C2C-6B21-B186-6B965B103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11" y="3429000"/>
            <a:ext cx="6228784" cy="221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388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Transferul</a:t>
            </a:r>
            <a:r>
              <a:rPr lang="en-US" altLang="en-US" dirty="0"/>
              <a:t> de </a:t>
            </a:r>
            <a:r>
              <a:rPr lang="en-US" altLang="en-US" dirty="0" err="1"/>
              <a:t>mesaje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279" y="1725070"/>
            <a:ext cx="8286939" cy="511697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200" dirty="0" err="1"/>
              <a:t>Există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trei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pași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în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tranzacțiile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prin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poștă</a:t>
            </a:r>
            <a:r>
              <a:rPr lang="en-US" altLang="en-US" sz="2200" dirty="0"/>
              <a:t> SMTP:</a:t>
            </a:r>
          </a:p>
          <a:p>
            <a:pPr algn="just"/>
            <a:r>
              <a:rPr lang="en-US" altLang="en-US" sz="2200" dirty="0" err="1"/>
              <a:t>Tranzacția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începe</a:t>
            </a:r>
            <a:r>
              <a:rPr lang="en-US" altLang="en-US" sz="2200" dirty="0"/>
              <a:t> cu o </a:t>
            </a:r>
            <a:r>
              <a:rPr lang="en-US" altLang="en-US" sz="2200" dirty="0" err="1"/>
              <a:t>comandă</a:t>
            </a:r>
            <a:r>
              <a:rPr lang="en-US" altLang="en-US" sz="2200" dirty="0"/>
              <a:t> MAIL care </a:t>
            </a:r>
            <a:r>
              <a:rPr lang="en-US" altLang="en-US" sz="2200" dirty="0" err="1"/>
              <a:t>oferă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identificatorul</a:t>
            </a:r>
            <a:r>
              <a:rPr lang="en-US" altLang="en-US" sz="2200" dirty="0"/>
              <a:t> </a:t>
            </a:r>
            <a:r>
              <a:rPr lang="en-US" altLang="en-US" sz="2200" dirty="0" err="1"/>
              <a:t>expeditorului</a:t>
            </a:r>
            <a:r>
              <a:rPr lang="en-US" altLang="en-US" sz="2200" dirty="0"/>
              <a:t>. </a:t>
            </a:r>
            <a:r>
              <a:rPr lang="en-US" altLang="en-US" sz="2200" dirty="0" err="1"/>
              <a:t>Dacă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este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acceptat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receptorul</a:t>
            </a:r>
            <a:r>
              <a:rPr lang="en-US" altLang="en-US" sz="2200" dirty="0"/>
              <a:t>-SMTP </a:t>
            </a:r>
            <a:r>
              <a:rPr lang="en-US" altLang="en-US" sz="2200" dirty="0" err="1"/>
              <a:t>returnează</a:t>
            </a:r>
            <a:r>
              <a:rPr lang="en-US" altLang="en-US" sz="2200" dirty="0"/>
              <a:t> un </a:t>
            </a:r>
            <a:r>
              <a:rPr lang="en-US" altLang="en-US" sz="2200" dirty="0" err="1"/>
              <a:t>răspuns</a:t>
            </a:r>
            <a:r>
              <a:rPr lang="en-US" altLang="en-US" sz="2200" dirty="0"/>
              <a:t> 250 OK;</a:t>
            </a:r>
          </a:p>
          <a:p>
            <a:pPr algn="just"/>
            <a:r>
              <a:rPr lang="en-US" altLang="en-US" sz="2200" dirty="0" err="1"/>
              <a:t>Urmează</a:t>
            </a:r>
            <a:r>
              <a:rPr lang="en-US" altLang="en-US" sz="2200" dirty="0"/>
              <a:t> o </a:t>
            </a:r>
            <a:r>
              <a:rPr lang="en-US" altLang="en-US" sz="2200" dirty="0" err="1"/>
              <a:t>serie</a:t>
            </a:r>
            <a:r>
              <a:rPr lang="en-US" altLang="en-US" sz="2200" dirty="0"/>
              <a:t> de </a:t>
            </a:r>
            <a:r>
              <a:rPr lang="en-US" altLang="en-US" sz="2200" dirty="0" err="1"/>
              <a:t>una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sau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mai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multe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comenzi</a:t>
            </a:r>
            <a:r>
              <a:rPr lang="en-US" altLang="en-US" sz="2200" dirty="0"/>
              <a:t> RCPT care </a:t>
            </a:r>
            <a:r>
              <a:rPr lang="en-US" altLang="en-US" sz="2200" dirty="0" err="1"/>
              <a:t>oferă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receptorului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informații</a:t>
            </a:r>
            <a:r>
              <a:rPr lang="en-US" altLang="en-US" sz="2200" dirty="0"/>
              <a:t>. </a:t>
            </a:r>
            <a:r>
              <a:rPr lang="en-US" altLang="en-US" sz="2200" dirty="0" err="1"/>
              <a:t>Dacă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este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acceptat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receptorul</a:t>
            </a:r>
            <a:r>
              <a:rPr lang="en-US" altLang="en-US" sz="2200" dirty="0"/>
              <a:t>-SMTP </a:t>
            </a:r>
            <a:r>
              <a:rPr lang="en-US" altLang="en-US" sz="2200" dirty="0" err="1"/>
              <a:t>returnează</a:t>
            </a:r>
            <a:r>
              <a:rPr lang="en-US" altLang="en-US" sz="2200" dirty="0"/>
              <a:t> un </a:t>
            </a:r>
            <a:r>
              <a:rPr lang="en-US" altLang="en-US" sz="2200" dirty="0" err="1"/>
              <a:t>răspuns</a:t>
            </a:r>
            <a:r>
              <a:rPr lang="en-US" altLang="en-US" sz="2200" dirty="0"/>
              <a:t> 250 OK </a:t>
            </a:r>
            <a:r>
              <a:rPr lang="en-US" altLang="en-US" sz="2200" dirty="0" err="1"/>
              <a:t>și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stochează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calea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către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înainte</a:t>
            </a:r>
            <a:r>
              <a:rPr lang="en-US" altLang="en-US" sz="2200" dirty="0"/>
              <a:t>. </a:t>
            </a:r>
            <a:r>
              <a:rPr lang="en-US" altLang="en-US" sz="2200" dirty="0" err="1"/>
              <a:t>Dacă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destinatarul</a:t>
            </a:r>
            <a:r>
              <a:rPr lang="en-US" altLang="en-US" sz="2200" dirty="0"/>
              <a:t> </a:t>
            </a:r>
            <a:r>
              <a:rPr lang="en-US" altLang="en-US" sz="2200" dirty="0" err="1"/>
              <a:t>este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necunoscut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receptorul</a:t>
            </a:r>
            <a:r>
              <a:rPr lang="en-US" altLang="en-US" sz="2200" dirty="0"/>
              <a:t>-SMTP </a:t>
            </a:r>
            <a:r>
              <a:rPr lang="en-US" altLang="en-US" sz="2200" dirty="0" err="1"/>
              <a:t>returnează</a:t>
            </a:r>
            <a:r>
              <a:rPr lang="en-US" altLang="en-US" sz="2200" dirty="0"/>
              <a:t> un </a:t>
            </a:r>
            <a:r>
              <a:rPr lang="en-US" altLang="en-US" sz="2200" dirty="0" err="1"/>
              <a:t>răspuns</a:t>
            </a:r>
            <a:r>
              <a:rPr lang="en-US" altLang="en-US" sz="2200" dirty="0"/>
              <a:t> de 550 de </a:t>
            </a:r>
            <a:r>
              <a:rPr lang="en-US" altLang="en-US" sz="2200" dirty="0" err="1"/>
              <a:t>eșec</a:t>
            </a:r>
            <a:r>
              <a:rPr lang="en-US" altLang="en-US" sz="2200" dirty="0"/>
              <a:t>;</a:t>
            </a:r>
          </a:p>
          <a:p>
            <a:pPr algn="just"/>
            <a:r>
              <a:rPr lang="en-US" altLang="en-US" sz="2200" dirty="0" err="1"/>
              <a:t>Apoi</a:t>
            </a:r>
            <a:r>
              <a:rPr lang="en-US" altLang="en-US" sz="2200" dirty="0"/>
              <a:t>, o </a:t>
            </a:r>
            <a:r>
              <a:rPr lang="en-US" altLang="en-US" sz="2200" dirty="0" err="1"/>
              <a:t>comandă</a:t>
            </a:r>
            <a:r>
              <a:rPr lang="en-US" altLang="en-US" sz="2200" dirty="0"/>
              <a:t> DATA </a:t>
            </a:r>
            <a:r>
              <a:rPr lang="en-US" altLang="en-US" sz="2200" dirty="0" err="1"/>
              <a:t>oferă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datele</a:t>
            </a:r>
            <a:r>
              <a:rPr lang="en-US" altLang="en-US" sz="2200" dirty="0"/>
              <a:t> de e-mail. </a:t>
            </a:r>
            <a:r>
              <a:rPr lang="en-US" altLang="en-US" sz="2200" dirty="0" err="1"/>
              <a:t>Dacă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este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acceptată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receptorul</a:t>
            </a:r>
            <a:r>
              <a:rPr lang="en-US" altLang="en-US" sz="2200" dirty="0"/>
              <a:t>-SMTP </a:t>
            </a:r>
            <a:r>
              <a:rPr lang="en-US" altLang="en-US" sz="2200" dirty="0" err="1"/>
              <a:t>returnează</a:t>
            </a:r>
            <a:r>
              <a:rPr lang="en-US" altLang="en-US" sz="2200" dirty="0"/>
              <a:t> un </a:t>
            </a:r>
            <a:r>
              <a:rPr lang="en-US" altLang="en-US" sz="2200" dirty="0" err="1"/>
              <a:t>răspuns</a:t>
            </a:r>
            <a:r>
              <a:rPr lang="en-US" altLang="en-US" sz="2200" dirty="0"/>
              <a:t> </a:t>
            </a:r>
            <a:r>
              <a:rPr lang="en-US" altLang="en-US" sz="2200" dirty="0" err="1"/>
              <a:t>intermediar</a:t>
            </a:r>
            <a:r>
              <a:rPr lang="en-US" altLang="en-US" sz="2200" dirty="0"/>
              <a:t> 354 </a:t>
            </a:r>
            <a:r>
              <a:rPr lang="en-US" altLang="en-US" sz="2200" dirty="0" err="1"/>
              <a:t>și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consideră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că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toate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liniile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succesive</a:t>
            </a:r>
            <a:r>
              <a:rPr lang="en-US" altLang="en-US" sz="2200" dirty="0"/>
              <a:t> sunt </a:t>
            </a:r>
            <a:r>
              <a:rPr lang="en-US" altLang="en-US" sz="2200" dirty="0" err="1"/>
              <a:t>textul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mesajului</a:t>
            </a:r>
            <a:r>
              <a:rPr lang="en-US" altLang="en-US" sz="2200" dirty="0"/>
              <a:t>. </a:t>
            </a:r>
            <a:r>
              <a:rPr lang="en-US" altLang="en-US" sz="2200" dirty="0" err="1"/>
              <a:t>Și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în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cele</a:t>
            </a:r>
            <a:r>
              <a:rPr lang="en-US" altLang="en-US" sz="2200" dirty="0"/>
              <a:t> din </a:t>
            </a:r>
            <a:r>
              <a:rPr lang="en-US" altLang="en-US" sz="2200" dirty="0" err="1"/>
              <a:t>urmă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indicatorul</a:t>
            </a:r>
            <a:r>
              <a:rPr lang="en-US" altLang="en-US" sz="2200" dirty="0"/>
              <a:t> de </a:t>
            </a:r>
            <a:r>
              <a:rPr lang="en-US" altLang="en-US" sz="2200" dirty="0" err="1"/>
              <a:t>sfârșit</a:t>
            </a:r>
            <a:r>
              <a:rPr lang="en-US" altLang="en-US" sz="2200" dirty="0"/>
              <a:t> al </a:t>
            </a:r>
            <a:r>
              <a:rPr lang="en-US" altLang="en-US" sz="2200" dirty="0" err="1"/>
              <a:t>datelor</a:t>
            </a:r>
            <a:r>
              <a:rPr lang="en-US" altLang="en-US" sz="2200" dirty="0"/>
              <a:t> de e-mail </a:t>
            </a:r>
            <a:r>
              <a:rPr lang="en-US" altLang="en-US" sz="2200" dirty="0" err="1"/>
              <a:t>confirmă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tranzacția</a:t>
            </a:r>
            <a:r>
              <a:rPr lang="en-US" altLang="en-US" sz="2200" dirty="0"/>
              <a:t>. </a:t>
            </a:r>
            <a:r>
              <a:rPr lang="en-US" altLang="en-US" sz="2200" dirty="0" err="1"/>
              <a:t>Când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sfârșitul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textului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este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recepționat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și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stocat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receptorul</a:t>
            </a:r>
            <a:r>
              <a:rPr lang="en-US" altLang="en-US" sz="2200" dirty="0"/>
              <a:t> SMTP </a:t>
            </a:r>
            <a:r>
              <a:rPr lang="en-US" altLang="en-US" sz="2200" dirty="0" err="1"/>
              <a:t>trimite</a:t>
            </a:r>
            <a:r>
              <a:rPr lang="en-US" altLang="en-US" sz="2200" dirty="0"/>
              <a:t> un </a:t>
            </a:r>
            <a:r>
              <a:rPr lang="en-US" altLang="en-US" sz="2200" dirty="0" err="1"/>
              <a:t>răspuns</a:t>
            </a:r>
            <a:r>
              <a:rPr lang="en-US" altLang="en-US" sz="2200" dirty="0"/>
              <a:t> 250 OK.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F0B08-F0F3-2267-5C0B-F269C27D1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02463"/>
            <a:ext cx="3449022" cy="523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6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Comanda</a:t>
            </a:r>
            <a:r>
              <a:rPr lang="en-US" altLang="en-US" dirty="0"/>
              <a:t> mail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5B2B9-AAD4-DD90-58FC-95AB7FA6C9A4}"/>
              </a:ext>
            </a:extLst>
          </p:cNvPr>
          <p:cNvSpPr txBox="1"/>
          <p:nvPr/>
        </p:nvSpPr>
        <p:spPr>
          <a:xfrm>
            <a:off x="152400" y="2448984"/>
            <a:ext cx="11887200" cy="4308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mail –s “This is the subject” somebody@example.com &lt;&lt;&lt; “This is the message”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BA6C8-4CAE-BF55-5DB7-7A523E04DEA7}"/>
              </a:ext>
            </a:extLst>
          </p:cNvPr>
          <p:cNvSpPr txBox="1"/>
          <p:nvPr/>
        </p:nvSpPr>
        <p:spPr>
          <a:xfrm>
            <a:off x="152400" y="3227739"/>
            <a:ext cx="11887200" cy="4308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mail –s “Hello World” user@yourmaildomain.com &lt; /home/user/mailcontent.txt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4D0CA7-027A-ED37-3E00-62C87FEFBDC6}"/>
              </a:ext>
            </a:extLst>
          </p:cNvPr>
          <p:cNvSpPr txBox="1"/>
          <p:nvPr/>
        </p:nvSpPr>
        <p:spPr>
          <a:xfrm>
            <a:off x="152400" y="4006494"/>
            <a:ext cx="11887200" cy="4308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mail –s “Hello World” user1@example.com –b usertobcc@example.com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3A3657-DA43-FBFA-9826-CB577B77AED9}"/>
              </a:ext>
            </a:extLst>
          </p:cNvPr>
          <p:cNvSpPr txBox="1"/>
          <p:nvPr/>
        </p:nvSpPr>
        <p:spPr>
          <a:xfrm>
            <a:off x="152400" y="4785249"/>
            <a:ext cx="11887200" cy="4308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mail –s “Hello World” user1@example.com,user2@example.com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3CC19-1254-24EB-4C07-9302F489DB6C}"/>
              </a:ext>
            </a:extLst>
          </p:cNvPr>
          <p:cNvSpPr txBox="1"/>
          <p:nvPr/>
        </p:nvSpPr>
        <p:spPr>
          <a:xfrm>
            <a:off x="152400" y="5564004"/>
            <a:ext cx="11887200" cy="4308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echo “This is the body | mail –s “Subject” –</a:t>
            </a:r>
            <a:r>
              <a:rPr lang="en-US" sz="2200" dirty="0" err="1"/>
              <a:t>aFrom:Harry</a:t>
            </a:r>
            <a:r>
              <a:rPr lang="en-US" sz="2200" dirty="0"/>
              <a:t>\harry@gmail.com\ someone@example.com</a:t>
            </a:r>
          </a:p>
        </p:txBody>
      </p:sp>
    </p:spTree>
    <p:extLst>
      <p:ext uri="{BB962C8B-B14F-4D97-AF65-F5344CB8AC3E}">
        <p14:creationId xmlns:p14="http://schemas.microsoft.com/office/powerpoint/2010/main" val="46177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82AF6-BE80-EF24-9AD1-0D6B2683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FC7D-495F-066E-8850-9B72C5DE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Demo: </a:t>
            </a:r>
            <a:r>
              <a:rPr lang="en-US" altLang="en-US" dirty="0" err="1"/>
              <a:t>Trimiterea</a:t>
            </a:r>
            <a:r>
              <a:rPr lang="en-US" altLang="en-US" dirty="0"/>
              <a:t> De</a:t>
            </a:r>
            <a:br>
              <a:rPr lang="en-US" altLang="en-US" dirty="0"/>
            </a:br>
            <a:r>
              <a:rPr lang="en-US" altLang="en-US" dirty="0"/>
              <a:t>E-mail-</a:t>
            </a:r>
            <a:r>
              <a:rPr lang="en-US" altLang="en-US" dirty="0" err="1"/>
              <a:t>uri</a:t>
            </a:r>
            <a:r>
              <a:rPr lang="en-US" altLang="en-US" dirty="0"/>
              <a:t> din C#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026D0-C80C-4456-A364-9C6ACC41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4" y="117694"/>
            <a:ext cx="6453358" cy="6061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9C1D2-566D-BD38-C7C8-85315C5A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871" y="1735847"/>
            <a:ext cx="6879999" cy="3386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0F56DA-38C2-B17F-7E67-A43E8D0CE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966" y="2505169"/>
            <a:ext cx="6429837" cy="4245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BD4A07AA-5BE2-AE84-D455-9ECE2662F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07" y="462786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0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E3F6B-16F5-1C4D-9378-0BEFCDA7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SMTP</a:t>
            </a:r>
          </a:p>
        </p:txBody>
      </p:sp>
      <p:pic>
        <p:nvPicPr>
          <p:cNvPr id="15" name="Picture Placeholder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616BD36-716A-35F1-C44B-AC139255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807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Demo: </a:t>
            </a:r>
            <a:r>
              <a:rPr lang="en-US" altLang="en-US" dirty="0" err="1"/>
              <a:t>Trimiterea</a:t>
            </a:r>
            <a:r>
              <a:rPr lang="en-US" altLang="en-US" dirty="0"/>
              <a:t> De</a:t>
            </a:r>
            <a:br>
              <a:rPr lang="en-US" altLang="en-US" dirty="0"/>
            </a:br>
            <a:r>
              <a:rPr lang="en-US" altLang="en-US" dirty="0"/>
              <a:t>E-mail-</a:t>
            </a:r>
            <a:r>
              <a:rPr lang="en-US" altLang="en-US" dirty="0" err="1"/>
              <a:t>uri</a:t>
            </a:r>
            <a:r>
              <a:rPr lang="en-US" altLang="en-US" dirty="0"/>
              <a:t> din Java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70F1AC-063E-B662-AFF8-49F26CB0D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9" y="1565531"/>
            <a:ext cx="5056601" cy="511816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F05D8-2EFE-40E4-0028-BBB73358C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023" y="1565531"/>
            <a:ext cx="6487808" cy="511816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1C70D9-FDDD-5BF5-CDD8-AEA4DE4C1568}"/>
              </a:ext>
            </a:extLst>
          </p:cNvPr>
          <p:cNvSpPr txBox="1"/>
          <p:nvPr/>
        </p:nvSpPr>
        <p:spPr>
          <a:xfrm>
            <a:off x="6121043" y="5590983"/>
            <a:ext cx="402576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https://www.pocketsoap.com/tcptrace/</a:t>
            </a:r>
          </a:p>
        </p:txBody>
      </p:sp>
      <p:pic>
        <p:nvPicPr>
          <p:cNvPr id="5" name="Picture 2" descr="tcptrace - Official Homepage">
            <a:extLst>
              <a:ext uri="{FF2B5EF4-FFF2-40B4-BE49-F238E27FC236}">
                <a16:creationId xmlns:a16="http://schemas.microsoft.com/office/drawing/2014/main" id="{397B05E6-AC72-DA63-8656-19AC21708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15" y="4539140"/>
            <a:ext cx="2705595" cy="9398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A68B1-26F7-51D9-2D5A-BFB99AAEC36E}"/>
              </a:ext>
            </a:extLst>
          </p:cNvPr>
          <p:cNvSpPr txBox="1"/>
          <p:nvPr/>
        </p:nvSpPr>
        <p:spPr>
          <a:xfrm>
            <a:off x="9026304" y="2524152"/>
            <a:ext cx="3059084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https://www.hmailserver.com/</a:t>
            </a:r>
          </a:p>
        </p:txBody>
      </p:sp>
      <p:pic>
        <p:nvPicPr>
          <p:cNvPr id="9" name="Picture 4" descr="Instalación hMailServer – Informático curioso">
            <a:extLst>
              <a:ext uri="{FF2B5EF4-FFF2-40B4-BE49-F238E27FC236}">
                <a16:creationId xmlns:a16="http://schemas.microsoft.com/office/drawing/2014/main" id="{A6807D63-F9A6-ED88-5096-F35BD620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572" y="1710963"/>
            <a:ext cx="2977144" cy="66965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397856B0-CF36-47BE-B598-FE2D3D011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07" y="462786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57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MIME pentru e-mail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6652F-0E73-5DDC-D6FC-81033BB9B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581" y="2179783"/>
            <a:ext cx="7970837" cy="417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39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Antet</a:t>
            </a:r>
            <a:r>
              <a:rPr lang="en-US" altLang="en-US" dirty="0"/>
              <a:t> MIME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2C9669-9EE6-43A9-5527-40449F48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06" y="2333788"/>
            <a:ext cx="8332787" cy="357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949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Base64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56378-ACC9-6205-81E0-70D77AC24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84" y="1719823"/>
            <a:ext cx="5257800" cy="512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06CAD-43FF-1EE3-50EB-B7ED80D15E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870" y="2276271"/>
            <a:ext cx="3379420" cy="38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38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Codificare</a:t>
            </a:r>
            <a:r>
              <a:rPr lang="en-US" altLang="en-US" dirty="0"/>
              <a:t> base64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2F647-E198-E7E8-71B6-CCAF170F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745" y="2326761"/>
            <a:ext cx="8528050" cy="394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9287F-CFCA-38E1-BD1E-F0DE9E914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45" y="3701106"/>
            <a:ext cx="5413250" cy="13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16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Probleme</a:t>
            </a:r>
            <a:r>
              <a:rPr lang="en-US" altLang="en-US" dirty="0"/>
              <a:t> cu SMTP-</a:t>
            </a:r>
            <a:r>
              <a:rPr lang="en-US" altLang="en-US" dirty="0" err="1"/>
              <a:t>ul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1741C-1815-F2F9-4D57-D0229D6CC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82" y="1806547"/>
            <a:ext cx="11588436" cy="1905370"/>
          </a:xfrm>
        </p:spPr>
        <p:txBody>
          <a:bodyPr>
            <a:noAutofit/>
          </a:bodyPr>
          <a:lstStyle/>
          <a:p>
            <a:pPr algn="just"/>
            <a:r>
              <a:rPr lang="en-US" altLang="en-US" sz="2600" dirty="0" err="1"/>
              <a:t>Unele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implementări</a:t>
            </a:r>
            <a:r>
              <a:rPr lang="en-US" altLang="en-US" sz="2600" dirty="0"/>
              <a:t> </a:t>
            </a:r>
            <a:r>
              <a:rPr lang="en-US" altLang="en-US" sz="2600" dirty="0" err="1"/>
              <a:t>mai</a:t>
            </a:r>
            <a:r>
              <a:rPr lang="en-US" altLang="en-US" sz="2600" dirty="0"/>
              <a:t> </a:t>
            </a:r>
            <a:r>
              <a:rPr lang="en-US" altLang="en-US" sz="2600" dirty="0" err="1"/>
              <a:t>vechi</a:t>
            </a:r>
            <a:r>
              <a:rPr lang="en-US" altLang="en-US" sz="2600" dirty="0"/>
              <a:t> nu pot </a:t>
            </a:r>
            <a:r>
              <a:rPr lang="en-US" altLang="en-US" sz="2600" dirty="0" err="1"/>
              <a:t>gestiona</a:t>
            </a:r>
            <a:r>
              <a:rPr lang="en-US" altLang="en-US" sz="2600" dirty="0"/>
              <a:t> </a:t>
            </a:r>
            <a:r>
              <a:rPr lang="en-US" altLang="en-US" sz="2600" dirty="0" err="1"/>
              <a:t>mesaje</a:t>
            </a:r>
            <a:r>
              <a:rPr lang="en-US" altLang="en-US" sz="2600" dirty="0"/>
              <a:t> care </a:t>
            </a:r>
            <a:r>
              <a:rPr lang="en-US" altLang="en-US" sz="2600" dirty="0" err="1"/>
              <a:t>depășesc</a:t>
            </a:r>
            <a:r>
              <a:rPr lang="en-US" altLang="en-US" sz="2600" dirty="0"/>
              <a:t> 64 KB;</a:t>
            </a:r>
          </a:p>
          <a:p>
            <a:pPr algn="just"/>
            <a:r>
              <a:rPr lang="en-US" altLang="en-US" sz="2600" dirty="0" err="1"/>
              <a:t>Dacă</a:t>
            </a:r>
            <a:r>
              <a:rPr lang="en-US" altLang="en-US" sz="2600" dirty="0"/>
              <a:t> </a:t>
            </a:r>
            <a:r>
              <a:rPr lang="en-US" altLang="en-US" sz="2600" dirty="0" err="1"/>
              <a:t>clientul</a:t>
            </a:r>
            <a:r>
              <a:rPr lang="en-US" altLang="en-US" sz="2600" dirty="0"/>
              <a:t> </a:t>
            </a:r>
            <a:r>
              <a:rPr lang="en-US" altLang="en-US" sz="2600" dirty="0" err="1"/>
              <a:t>și</a:t>
            </a:r>
            <a:r>
              <a:rPr lang="en-US" altLang="en-US" sz="2600" dirty="0"/>
              <a:t> </a:t>
            </a:r>
            <a:r>
              <a:rPr lang="en-US" altLang="en-US" sz="2600" dirty="0" err="1"/>
              <a:t>serverul</a:t>
            </a:r>
            <a:r>
              <a:rPr lang="en-US" altLang="en-US" sz="2600" dirty="0"/>
              <a:t> au </a:t>
            </a:r>
            <a:r>
              <a:rPr lang="en-US" altLang="en-US" sz="2600" dirty="0" err="1"/>
              <a:t>expirări</a:t>
            </a:r>
            <a:r>
              <a:rPr lang="en-US" altLang="en-US" sz="2600" dirty="0"/>
              <a:t> </a:t>
            </a:r>
            <a:r>
              <a:rPr lang="en-US" altLang="en-US" sz="2600" dirty="0" err="1"/>
              <a:t>diferite</a:t>
            </a:r>
            <a:r>
              <a:rPr lang="en-US" altLang="en-US" sz="2600" dirty="0"/>
              <a:t>, </a:t>
            </a:r>
            <a:r>
              <a:rPr lang="en-US" altLang="en-US" sz="2600" dirty="0" err="1"/>
              <a:t>unul</a:t>
            </a:r>
            <a:r>
              <a:rPr lang="en-US" altLang="en-US" sz="2600" dirty="0"/>
              <a:t> </a:t>
            </a:r>
            <a:r>
              <a:rPr lang="en-US" altLang="en-US" sz="2600" dirty="0" err="1"/>
              <a:t>dintre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ei</a:t>
            </a:r>
            <a:r>
              <a:rPr lang="en-US" altLang="en-US" sz="2600" dirty="0"/>
              <a:t> poate </a:t>
            </a:r>
            <a:r>
              <a:rPr lang="en-US" altLang="en-US" sz="2600" dirty="0" err="1"/>
              <a:t>renunța</a:t>
            </a:r>
            <a:r>
              <a:rPr lang="en-US" altLang="en-US" sz="2600" dirty="0"/>
              <a:t> </a:t>
            </a:r>
            <a:r>
              <a:rPr lang="en-US" altLang="en-US" sz="2600" dirty="0" err="1"/>
              <a:t>în</a:t>
            </a:r>
            <a:r>
              <a:rPr lang="en-US" altLang="en-US" sz="2600" dirty="0"/>
              <a:t> </a:t>
            </a:r>
            <a:r>
              <a:rPr lang="en-US" altLang="en-US" sz="2600" dirty="0" err="1"/>
              <a:t>timp</a:t>
            </a:r>
            <a:r>
              <a:rPr lang="en-US" altLang="en-US" sz="2600" dirty="0"/>
              <a:t> </a:t>
            </a:r>
            <a:r>
              <a:rPr lang="en-US" altLang="en-US" sz="2600" dirty="0" err="1"/>
              <a:t>ce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celălalt</a:t>
            </a:r>
            <a:r>
              <a:rPr lang="en-US" altLang="en-US" sz="2600" dirty="0"/>
              <a:t> </a:t>
            </a:r>
            <a:r>
              <a:rPr lang="en-US" altLang="en-US" sz="2600" dirty="0" err="1"/>
              <a:t>este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încă</a:t>
            </a:r>
            <a:r>
              <a:rPr lang="en-US" altLang="en-US" sz="2600" dirty="0"/>
              <a:t> </a:t>
            </a:r>
            <a:r>
              <a:rPr lang="en-US" altLang="en-US" sz="2600" dirty="0" err="1"/>
              <a:t>ocupat</a:t>
            </a:r>
            <a:r>
              <a:rPr lang="en-US" altLang="en-US" sz="2600" dirty="0"/>
              <a:t>, </a:t>
            </a:r>
            <a:r>
              <a:rPr lang="en-US" altLang="en-US" sz="2600" dirty="0" err="1"/>
              <a:t>întrerupând</a:t>
            </a:r>
            <a:r>
              <a:rPr lang="en-US" altLang="en-US" sz="2600" dirty="0"/>
              <a:t> </a:t>
            </a:r>
            <a:r>
              <a:rPr lang="en-US" altLang="en-US" sz="2600" dirty="0" err="1"/>
              <a:t>neașteptat</a:t>
            </a:r>
            <a:r>
              <a:rPr lang="en-US" altLang="en-US" sz="2600" dirty="0"/>
              <a:t> </a:t>
            </a:r>
            <a:r>
              <a:rPr lang="en-US" altLang="en-US" sz="2600" dirty="0" err="1"/>
              <a:t>conexiunea</a:t>
            </a:r>
            <a:r>
              <a:rPr lang="en-US" altLang="en-US" sz="2600" dirty="0"/>
              <a:t>;</a:t>
            </a:r>
          </a:p>
          <a:p>
            <a:pPr algn="just"/>
            <a:r>
              <a:rPr lang="en-US" altLang="en-US" sz="2600" dirty="0"/>
              <a:t>Pot fi </a:t>
            </a:r>
            <a:r>
              <a:rPr lang="en-US" altLang="en-US" sz="2600" dirty="0" err="1"/>
              <a:t>declanșate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furtuni</a:t>
            </a:r>
            <a:r>
              <a:rPr lang="en-US" altLang="en-US" sz="2600" dirty="0"/>
              <a:t> de </a:t>
            </a:r>
            <a:r>
              <a:rPr lang="en-US" altLang="en-US" sz="2600" dirty="0" err="1"/>
              <a:t>poștă</a:t>
            </a:r>
            <a:r>
              <a:rPr lang="en-US" altLang="en-US" sz="2600" dirty="0"/>
              <a:t> </a:t>
            </a:r>
            <a:r>
              <a:rPr lang="en-US" altLang="en-US" sz="2600" dirty="0" err="1"/>
              <a:t>infinită</a:t>
            </a:r>
            <a:r>
              <a:rPr lang="en-US" altLang="en-US" sz="2600" dirty="0"/>
              <a:t>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F31B3F-062E-0010-F481-838DAD0900B0}"/>
              </a:ext>
            </a:extLst>
          </p:cNvPr>
          <p:cNvSpPr txBox="1">
            <a:spLocks/>
          </p:cNvSpPr>
          <p:nvPr/>
        </p:nvSpPr>
        <p:spPr>
          <a:xfrm>
            <a:off x="301782" y="3711917"/>
            <a:ext cx="7357450" cy="2951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400" dirty="0"/>
              <a:t>De </a:t>
            </a:r>
            <a:r>
              <a:rPr lang="en-US" altLang="en-US" sz="2400" dirty="0" err="1"/>
              <a:t>exemplu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dacă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gazda</a:t>
            </a:r>
            <a:r>
              <a:rPr lang="en-US" altLang="en-US" sz="2400" dirty="0"/>
              <a:t> 1 </a:t>
            </a:r>
            <a:r>
              <a:rPr lang="en-US" altLang="en-US" sz="2400" dirty="0" err="1"/>
              <a:t>deține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lista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corespondență</a:t>
            </a:r>
            <a:r>
              <a:rPr lang="en-US" altLang="en-US" sz="2400" dirty="0"/>
              <a:t> A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gazda</a:t>
            </a:r>
            <a:r>
              <a:rPr lang="en-US" altLang="en-US" sz="2400" dirty="0"/>
              <a:t> 2 </a:t>
            </a:r>
            <a:r>
              <a:rPr lang="en-US" altLang="en-US" sz="2400" dirty="0" err="1"/>
              <a:t>deține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lista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corespondență</a:t>
            </a:r>
            <a:r>
              <a:rPr lang="en-US" altLang="en-US" sz="2400" dirty="0"/>
              <a:t> B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fiecare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listă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conține</a:t>
            </a:r>
            <a:r>
              <a:rPr lang="en-US" altLang="en-US" sz="2400" dirty="0"/>
              <a:t> o </a:t>
            </a:r>
            <a:r>
              <a:rPr lang="en-US" altLang="en-US" sz="2400" dirty="0" err="1"/>
              <a:t>intrare</a:t>
            </a:r>
            <a:r>
              <a:rPr lang="en-US" altLang="en-US" sz="2400" dirty="0"/>
              <a:t> pentru </a:t>
            </a:r>
            <a:r>
              <a:rPr lang="en-US" altLang="en-US" sz="2400" dirty="0" err="1"/>
              <a:t>cealaltă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atunci</a:t>
            </a:r>
            <a:r>
              <a:rPr lang="en-US" altLang="en-US" sz="2400" dirty="0"/>
              <a:t> un </a:t>
            </a:r>
            <a:r>
              <a:rPr lang="en-US" altLang="en-US" sz="2400" dirty="0" err="1"/>
              <a:t>mesaj</a:t>
            </a:r>
            <a:r>
              <a:rPr lang="en-US" altLang="en-US" sz="2400" dirty="0"/>
              <a:t> trimis </a:t>
            </a:r>
            <a:r>
              <a:rPr lang="en-US" altLang="en-US" sz="2400" dirty="0" err="1"/>
              <a:t>oricărei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putea</a:t>
            </a:r>
            <a:r>
              <a:rPr lang="en-US" altLang="en-US" sz="2400" dirty="0"/>
              <a:t> genera o </a:t>
            </a:r>
            <a:r>
              <a:rPr lang="en-US" altLang="en-US" sz="2400" dirty="0" err="1"/>
              <a:t>cantitate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nesfârșită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trafic</a:t>
            </a:r>
            <a:r>
              <a:rPr lang="en-US" altLang="en-US" sz="2400" dirty="0"/>
              <a:t> de e-mail, cu </a:t>
            </a:r>
            <a:r>
              <a:rPr lang="en-US" altLang="en-US" sz="2400" dirty="0" err="1"/>
              <a:t>excepția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cazului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</a:t>
            </a:r>
            <a:r>
              <a:rPr lang="en-US" altLang="en-US" sz="2400" dirty="0"/>
              <a:t> care </a:t>
            </a:r>
            <a:r>
              <a:rPr lang="en-US" altLang="en-US" sz="2400" dirty="0" err="1"/>
              <a:t>cineva</a:t>
            </a:r>
            <a:r>
              <a:rPr lang="en-US" altLang="en-US" sz="2400" dirty="0"/>
              <a:t> o </a:t>
            </a:r>
            <a:r>
              <a:rPr lang="en-US" altLang="en-US" sz="2400" dirty="0" err="1"/>
              <a:t>verifică</a:t>
            </a:r>
            <a:r>
              <a:rPr lang="en-US" altLang="en-US" sz="2400" dirty="0"/>
              <a:t>.</a:t>
            </a:r>
          </a:p>
        </p:txBody>
      </p:sp>
      <p:pic>
        <p:nvPicPr>
          <p:cNvPr id="3078" name="Picture 6" descr="E-mail Storms | Know Your Meme">
            <a:extLst>
              <a:ext uri="{FF2B5EF4-FFF2-40B4-BE49-F238E27FC236}">
                <a16:creationId xmlns:a16="http://schemas.microsoft.com/office/drawing/2014/main" id="{D7132B92-A8F6-A92A-4B06-42757296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488" y="3354545"/>
            <a:ext cx="3190875" cy="3190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466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Livrarea</a:t>
            </a:r>
            <a:r>
              <a:rPr lang="en-US" altLang="en-US" dirty="0"/>
              <a:t> e-mail-</a:t>
            </a:r>
            <a:r>
              <a:rPr lang="en-US" altLang="en-US" dirty="0" err="1"/>
              <a:t>urilor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570" y="1989137"/>
            <a:ext cx="3679869" cy="4868863"/>
          </a:xfrm>
        </p:spPr>
        <p:txBody>
          <a:bodyPr>
            <a:noAutofit/>
          </a:bodyPr>
          <a:lstStyle/>
          <a:p>
            <a:pPr marL="457200" lvl="0" indent="-45720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en-US" sz="2400" dirty="0"/>
              <a:t>SMTP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utilizat</a:t>
            </a:r>
            <a:r>
              <a:rPr lang="en-US" altLang="en-US" sz="2400" dirty="0"/>
              <a:t> pentru a </a:t>
            </a:r>
            <a:r>
              <a:rPr lang="en-US" altLang="en-US" sz="2400" dirty="0" err="1"/>
              <a:t>accepta</a:t>
            </a:r>
            <a:r>
              <a:rPr lang="en-US" altLang="en-US" sz="2400" dirty="0"/>
              <a:t> e-</a:t>
            </a:r>
            <a:r>
              <a:rPr lang="en-US" altLang="en-US" sz="2400" dirty="0" err="1"/>
              <a:t>mailul</a:t>
            </a:r>
            <a:r>
              <a:rPr lang="en-US" altLang="en-US" sz="2400" dirty="0"/>
              <a:t> de la </a:t>
            </a:r>
            <a:r>
              <a:rPr lang="en-US" altLang="en-US" sz="2400" dirty="0" err="1"/>
              <a:t>clientul</a:t>
            </a:r>
            <a:r>
              <a:rPr lang="en-US" altLang="en-US" sz="2400" dirty="0"/>
              <a:t> expeditor;</a:t>
            </a:r>
          </a:p>
          <a:p>
            <a:pPr marL="457200" lvl="0" indent="-45720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en-US" sz="2400" dirty="0"/>
              <a:t>SMTP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utilizat</a:t>
            </a:r>
            <a:r>
              <a:rPr lang="en-US" altLang="en-US" sz="2400" dirty="0"/>
              <a:t> pentru </a:t>
            </a:r>
            <a:r>
              <a:rPr lang="en-US" altLang="en-US" sz="2400" dirty="0" err="1"/>
              <a:t>livrarea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mesajelor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către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serverul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destinatar</a:t>
            </a:r>
            <a:r>
              <a:rPr lang="en-US" altLang="en-US" sz="2400" dirty="0"/>
              <a:t>;</a:t>
            </a:r>
          </a:p>
          <a:p>
            <a:pPr marL="457200" lvl="0" indent="-45720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en-US" sz="2400" dirty="0"/>
              <a:t>POP, IMAP </a:t>
            </a:r>
            <a:r>
              <a:rPr lang="en-US" altLang="en-US" sz="2400" dirty="0" err="1"/>
              <a:t>sau</a:t>
            </a:r>
            <a:r>
              <a:rPr lang="en-US" altLang="en-US" sz="2400" dirty="0"/>
              <a:t> Webmail sunt </a:t>
            </a:r>
            <a:r>
              <a:rPr lang="en-US" altLang="en-US" sz="2400" dirty="0" err="1"/>
              <a:t>folosite</a:t>
            </a:r>
            <a:r>
              <a:rPr lang="en-US" altLang="en-US" sz="2400" dirty="0"/>
              <a:t> pentru a </a:t>
            </a:r>
            <a:r>
              <a:rPr lang="en-US" altLang="en-US" sz="2400" dirty="0" err="1"/>
              <a:t>descărca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mesajul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către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clientul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destinatar</a:t>
            </a:r>
            <a:r>
              <a:rPr lang="en-US" altLang="en-US" sz="2400" dirty="0"/>
              <a:t> de pe </a:t>
            </a:r>
            <a:r>
              <a:rPr lang="en-US" altLang="en-US" sz="2400" dirty="0" err="1"/>
              <a:t>serverul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destinație</a:t>
            </a:r>
            <a:r>
              <a:rPr lang="en-US" altLang="en-US" sz="2400" dirty="0"/>
              <a:t>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E569427-11C4-6F52-A450-D95222AA9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561" y="1763763"/>
            <a:ext cx="5231544" cy="507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443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E3F6B-16F5-1C4D-9378-0BEFCDA7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POP</a:t>
            </a:r>
          </a:p>
        </p:txBody>
      </p:sp>
      <p:pic>
        <p:nvPicPr>
          <p:cNvPr id="15" name="Picture Placeholder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616BD36-716A-35F1-C44B-AC139255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8495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 Office Protocol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 fontScale="92500"/>
          </a:bodyPr>
          <a:lstStyle/>
          <a:p>
            <a:pPr algn="just"/>
            <a:r>
              <a:rPr lang="en-US" altLang="en-US" sz="2800" dirty="0"/>
              <a:t>Protocol client - server pentru </a:t>
            </a:r>
            <a:r>
              <a:rPr lang="en-US" altLang="en-US" sz="2800" dirty="0" err="1"/>
              <a:t>primirea</a:t>
            </a:r>
            <a:r>
              <a:rPr lang="en-US" altLang="en-US" sz="2800" dirty="0"/>
              <a:t> e-</a:t>
            </a:r>
            <a:r>
              <a:rPr lang="en-US" altLang="en-US" sz="2800" dirty="0" err="1"/>
              <a:t>mailului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Realizează</a:t>
            </a:r>
            <a:r>
              <a:rPr lang="en-US" altLang="en-US" sz="2800" dirty="0"/>
              <a:t> o </a:t>
            </a:r>
            <a:r>
              <a:rPr lang="en-US" altLang="en-US" sz="2800" dirty="0" err="1"/>
              <a:t>conexiune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transparentă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între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serverul</a:t>
            </a:r>
            <a:r>
              <a:rPr lang="en-US" altLang="en-US" sz="2800" dirty="0"/>
              <a:t> de e-mail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clientul</a:t>
            </a:r>
            <a:r>
              <a:rPr lang="en-US" altLang="en-US" sz="2800" dirty="0"/>
              <a:t> de e-mail;</a:t>
            </a:r>
          </a:p>
          <a:p>
            <a:pPr algn="just"/>
            <a:r>
              <a:rPr lang="en-US" altLang="en-US" sz="2800" dirty="0" err="1"/>
              <a:t>Serviciu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stocare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redirecționare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Ascultă</a:t>
            </a:r>
            <a:r>
              <a:rPr lang="en-US" altLang="en-US" sz="2800" dirty="0"/>
              <a:t> implicit pe port 110;</a:t>
            </a:r>
          </a:p>
          <a:p>
            <a:pPr algn="just"/>
            <a:r>
              <a:rPr lang="en-US" altLang="en-US" sz="2800" dirty="0"/>
              <a:t>Similar SMTP-</a:t>
            </a:r>
            <a:r>
              <a:rPr lang="en-US" altLang="en-US" sz="2800" dirty="0" err="1"/>
              <a:t>ului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comenzile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așteaptă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răspuns</a:t>
            </a:r>
            <a:r>
              <a:rPr lang="en-US" altLang="en-US" sz="2800" dirty="0"/>
              <a:t> la </a:t>
            </a:r>
            <a:r>
              <a:rPr lang="en-US" altLang="en-US" sz="2800" dirty="0" err="1"/>
              <a:t>fiecare</a:t>
            </a:r>
            <a:r>
              <a:rPr lang="en-US" altLang="en-US" sz="2800" dirty="0"/>
              <a:t> pas;</a:t>
            </a:r>
          </a:p>
          <a:p>
            <a:pPr algn="just"/>
            <a:r>
              <a:rPr lang="en-US" altLang="en-US" sz="2800" dirty="0" err="1"/>
              <a:t>Folosit</a:t>
            </a:r>
            <a:r>
              <a:rPr lang="en-US" altLang="en-US" sz="2800" dirty="0"/>
              <a:t> pentru </a:t>
            </a:r>
            <a:r>
              <a:rPr lang="en-US" altLang="en-US" sz="2800" dirty="0" err="1"/>
              <a:t>preluarea</a:t>
            </a:r>
            <a:r>
              <a:rPr lang="en-US" altLang="en-US" sz="2800" dirty="0"/>
              <a:t> e-mail-</a:t>
            </a:r>
            <a:r>
              <a:rPr lang="en-US" altLang="en-US" sz="2800" dirty="0" err="1"/>
              <a:t>urilor</a:t>
            </a:r>
            <a:r>
              <a:rPr lang="en-US" altLang="en-US" sz="2800" dirty="0"/>
              <a:t> pentru un </a:t>
            </a:r>
            <a:r>
              <a:rPr lang="en-US" altLang="en-US" sz="2800" dirty="0" err="1"/>
              <a:t>singur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utilizator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Necesită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autentificare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Comenzile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răspunsurile</a:t>
            </a:r>
            <a:r>
              <a:rPr lang="en-US" altLang="en-US" sz="2800" dirty="0"/>
              <a:t> sunt </a:t>
            </a:r>
            <a:r>
              <a:rPr lang="en-US" altLang="en-US" sz="2800" dirty="0" err="1"/>
              <a:t>linii</a:t>
            </a:r>
            <a:r>
              <a:rPr lang="en-US" altLang="en-US" sz="2800" dirty="0"/>
              <a:t> ASCII;</a:t>
            </a:r>
          </a:p>
          <a:p>
            <a:pPr algn="just"/>
            <a:r>
              <a:rPr lang="en-US" altLang="en-US" sz="2800" dirty="0" err="1"/>
              <a:t>Răspunsurile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încep</a:t>
            </a:r>
            <a:r>
              <a:rPr lang="en-US" altLang="en-US" sz="2800" dirty="0"/>
              <a:t> cu „+ OK” </a:t>
            </a:r>
            <a:r>
              <a:rPr lang="en-US" altLang="en-US" sz="2800" dirty="0" err="1"/>
              <a:t>sau</a:t>
            </a:r>
            <a:r>
              <a:rPr lang="en-US" altLang="en-US" sz="2800" dirty="0"/>
              <a:t> „-ERR”;</a:t>
            </a:r>
          </a:p>
          <a:p>
            <a:pPr algn="just"/>
            <a:r>
              <a:rPr lang="en-US" altLang="en-US" sz="2800" dirty="0" err="1"/>
              <a:t>Răspunsurile</a:t>
            </a:r>
            <a:r>
              <a:rPr lang="en-US" altLang="en-US" sz="2800" dirty="0"/>
              <a:t> pot </a:t>
            </a:r>
            <a:r>
              <a:rPr lang="en-US" altLang="en-US" sz="2800" dirty="0" err="1"/>
              <a:t>conține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multe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linii</a:t>
            </a:r>
            <a:r>
              <a:rPr lang="en-US" alt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30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Comenzi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019" y="1801640"/>
            <a:ext cx="6722715" cy="487829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altLang="en-US" sz="2800" dirty="0"/>
              <a:t>USER – </a:t>
            </a:r>
            <a:r>
              <a:rPr lang="en-US" altLang="en-US" sz="2800" dirty="0" err="1"/>
              <a:t>specifică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utilizatorul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PASS – </a:t>
            </a:r>
            <a:r>
              <a:rPr lang="en-US" altLang="en-US" sz="2800" dirty="0" err="1"/>
              <a:t>specifică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parola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STAT – </a:t>
            </a:r>
            <a:r>
              <a:rPr lang="en-US" altLang="en-US" sz="2800" dirty="0" err="1"/>
              <a:t>verifică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starea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poștei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LIST – </a:t>
            </a:r>
            <a:r>
              <a:rPr lang="en-US" altLang="en-US" sz="2800" dirty="0" err="1"/>
              <a:t>afișează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numărul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mesaje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dimensiunea</a:t>
            </a:r>
            <a:r>
              <a:rPr lang="en-US" altLang="en-US" sz="2800" dirty="0"/>
              <a:t> lor;</a:t>
            </a:r>
          </a:p>
          <a:p>
            <a:pPr algn="just"/>
            <a:r>
              <a:rPr lang="en-US" altLang="en-US" sz="2800" dirty="0"/>
              <a:t>RETR – </a:t>
            </a:r>
            <a:r>
              <a:rPr lang="en-US" altLang="en-US" sz="2800" dirty="0" err="1"/>
              <a:t>descarcă</a:t>
            </a:r>
            <a:r>
              <a:rPr lang="en-US" altLang="en-US" sz="2800" dirty="0"/>
              <a:t> un </a:t>
            </a:r>
            <a:r>
              <a:rPr lang="en-US" altLang="en-US" sz="2800" dirty="0" err="1"/>
              <a:t>mesaj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DELE – </a:t>
            </a:r>
            <a:r>
              <a:rPr lang="en-US" altLang="en-US" sz="2800" dirty="0" err="1"/>
              <a:t>marcheaă</a:t>
            </a:r>
            <a:r>
              <a:rPr lang="en-US" altLang="en-US" sz="2800" dirty="0"/>
              <a:t> un </a:t>
            </a:r>
            <a:r>
              <a:rPr lang="en-US" altLang="en-US" sz="2800" dirty="0" err="1"/>
              <a:t>mesaj</a:t>
            </a:r>
            <a:r>
              <a:rPr lang="en-US" altLang="en-US" sz="2800" dirty="0"/>
              <a:t> pentru a fi </a:t>
            </a:r>
            <a:r>
              <a:rPr lang="en-US" altLang="en-US" sz="2800" dirty="0" err="1"/>
              <a:t>șters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NOOP – </a:t>
            </a:r>
            <a:r>
              <a:rPr lang="en-US" altLang="en-US" sz="2800" dirty="0" err="1"/>
              <a:t>răspunde</a:t>
            </a:r>
            <a:r>
              <a:rPr lang="en-US" altLang="en-US" sz="2800" dirty="0"/>
              <a:t> cu un feedback </a:t>
            </a:r>
            <a:r>
              <a:rPr lang="en-US" altLang="en-US" sz="2800" dirty="0" err="1"/>
              <a:t>pozitiv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RSET – </a:t>
            </a:r>
            <a:r>
              <a:rPr lang="en-US" altLang="en-US" sz="2800" dirty="0" err="1"/>
              <a:t>resetează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marcajele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ștergere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QUIT – </a:t>
            </a:r>
            <a:r>
              <a:rPr lang="en-US" altLang="en-US" sz="2800" dirty="0" err="1"/>
              <a:t>renunță</a:t>
            </a:r>
            <a:r>
              <a:rPr lang="en-US" altLang="en-US" sz="2800" dirty="0"/>
              <a:t> la </a:t>
            </a:r>
            <a:r>
              <a:rPr lang="en-US" altLang="en-US" sz="2800" dirty="0" err="1"/>
              <a:t>marcajele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ștergere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închide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conexiunea</a:t>
            </a:r>
            <a:r>
              <a:rPr lang="en-US" altLang="en-US" sz="2800" dirty="0"/>
              <a:t> TCP.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FD367-7F34-D468-67FB-B7697ECC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2" y="1596540"/>
            <a:ext cx="4828474" cy="519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00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Protocolul</a:t>
            </a:r>
            <a:r>
              <a:rPr lang="en-US" dirty="0"/>
              <a:t> SMTP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564969"/>
          </a:xfrm>
        </p:spPr>
        <p:txBody>
          <a:bodyPr>
            <a:normAutofit/>
          </a:bodyPr>
          <a:lstStyle/>
          <a:p>
            <a:pPr algn="just"/>
            <a:r>
              <a:rPr lang="en-US" altLang="en-US" sz="2800" dirty="0"/>
              <a:t>Simple Mail Transfer Protocol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protocolul</a:t>
            </a:r>
            <a:r>
              <a:rPr lang="en-US" altLang="en-US" sz="2800" dirty="0"/>
              <a:t> standard de e-mail care face </a:t>
            </a:r>
            <a:r>
              <a:rPr lang="en-US" altLang="en-US" sz="2800" dirty="0" err="1"/>
              <a:t>parte</a:t>
            </a:r>
            <a:r>
              <a:rPr lang="en-US" altLang="en-US" sz="2800" dirty="0"/>
              <a:t> din </a:t>
            </a:r>
            <a:r>
              <a:rPr lang="en-US" altLang="en-US" sz="2800" dirty="0" err="1"/>
              <a:t>suita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protocoale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aplicație</a:t>
            </a:r>
            <a:r>
              <a:rPr lang="en-US" altLang="en-US" sz="2800" dirty="0"/>
              <a:t> din </a:t>
            </a:r>
            <a:r>
              <a:rPr lang="en-US" altLang="en-US" sz="2800" dirty="0" err="1"/>
              <a:t>modelul</a:t>
            </a:r>
            <a:r>
              <a:rPr lang="en-US" altLang="en-US" sz="2800" dirty="0"/>
              <a:t> TCP / IP. SMTP </a:t>
            </a:r>
            <a:r>
              <a:rPr lang="en-US" altLang="en-US" sz="2800" dirty="0" err="1"/>
              <a:t>definește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formatul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mesajului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agentul</a:t>
            </a:r>
            <a:r>
              <a:rPr lang="en-US" altLang="en-US" sz="2800" dirty="0"/>
              <a:t> de transfer de </a:t>
            </a:r>
            <a:r>
              <a:rPr lang="en-US" altLang="en-US" sz="2800" dirty="0" err="1"/>
              <a:t>mesaje</a:t>
            </a:r>
            <a:r>
              <a:rPr lang="en-US" altLang="en-US" sz="2800" dirty="0"/>
              <a:t> (MTA), care </a:t>
            </a:r>
            <a:r>
              <a:rPr lang="en-US" altLang="en-US" sz="2800" dirty="0" err="1"/>
              <a:t>stochează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redirecționează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mesajele</a:t>
            </a:r>
            <a:r>
              <a:rPr lang="en-US" altLang="en-US" sz="2800" dirty="0"/>
              <a:t>. SMTP a </a:t>
            </a:r>
            <a:r>
              <a:rPr lang="en-US" altLang="en-US" sz="2800" dirty="0" err="1"/>
              <a:t>fost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inițial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conceput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doar</a:t>
            </a:r>
            <a:r>
              <a:rPr lang="en-US" altLang="en-US" sz="2800" dirty="0"/>
              <a:t> pentru text </a:t>
            </a:r>
            <a:r>
              <a:rPr lang="en-US" altLang="en-US" sz="2800" dirty="0" err="1"/>
              <a:t>simplu</a:t>
            </a:r>
            <a:r>
              <a:rPr lang="en-US" altLang="en-US" sz="2800" dirty="0"/>
              <a:t> (text ASCII), </a:t>
            </a:r>
            <a:r>
              <a:rPr lang="en-US" altLang="en-US" sz="2800" dirty="0" err="1"/>
              <a:t>dar</a:t>
            </a:r>
            <a:r>
              <a:rPr lang="en-US" altLang="en-US" sz="2800" dirty="0"/>
              <a:t> MIME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alte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metode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codificare</a:t>
            </a:r>
            <a:r>
              <a:rPr lang="en-US" altLang="en-US" sz="2800" dirty="0"/>
              <a:t> permit </a:t>
            </a:r>
            <a:r>
              <a:rPr lang="en-US" altLang="en-US" sz="2800" dirty="0" err="1"/>
              <a:t>atașarea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transportarea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programelor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executabile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a </a:t>
            </a:r>
            <a:r>
              <a:rPr lang="en-US" altLang="en-US" sz="2800" dirty="0" err="1"/>
              <a:t>fișierelor</a:t>
            </a:r>
            <a:r>
              <a:rPr lang="en-US" altLang="en-US" sz="2800" dirty="0"/>
              <a:t> multimedia cu </a:t>
            </a:r>
            <a:r>
              <a:rPr lang="en-US" altLang="en-US" sz="2800" dirty="0" err="1"/>
              <a:t>mesajul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poștă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electronică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SMTP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un protocol </a:t>
            </a:r>
            <a:r>
              <a:rPr lang="en-US" altLang="en-US" sz="2800" dirty="0" err="1"/>
              <a:t>relativ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simplu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bazat</a:t>
            </a:r>
            <a:r>
              <a:rPr lang="en-US" altLang="en-US" sz="2800" dirty="0"/>
              <a:t> pe text,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care sunt </a:t>
            </a:r>
            <a:r>
              <a:rPr lang="en-US" altLang="en-US" sz="2800" dirty="0" err="1"/>
              <a:t>specificați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unul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sau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mulți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destinatari</a:t>
            </a:r>
            <a:r>
              <a:rPr lang="en-US" altLang="en-US" sz="2800" dirty="0"/>
              <a:t> ai </a:t>
            </a:r>
            <a:r>
              <a:rPr lang="en-US" altLang="en-US" sz="2800" dirty="0" err="1"/>
              <a:t>unui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apoi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textul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mesajului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transferat</a:t>
            </a:r>
            <a:r>
              <a:rPr lang="en-US" altLang="en-US" sz="2800" dirty="0"/>
              <a:t>. SMTP </a:t>
            </a:r>
            <a:r>
              <a:rPr lang="en-US" altLang="en-US" sz="2800" dirty="0" err="1"/>
              <a:t>folosește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portul</a:t>
            </a:r>
            <a:r>
              <a:rPr lang="en-US" altLang="en-US" sz="2800" dirty="0"/>
              <a:t> TCP 25.</a:t>
            </a:r>
          </a:p>
        </p:txBody>
      </p:sp>
    </p:spTree>
    <p:extLst>
      <p:ext uri="{BB962C8B-B14F-4D97-AF65-F5344CB8AC3E}">
        <p14:creationId xmlns:p14="http://schemas.microsoft.com/office/powerpoint/2010/main" val="423527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Sesiune</a:t>
            </a:r>
            <a:r>
              <a:rPr lang="en-US" dirty="0"/>
              <a:t> POP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BEE9503-2E24-E2CF-739E-D0C09AF640B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02777"/>
            <a:ext cx="10625487" cy="5039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latin typeface="Courier New" charset="0"/>
              </a:rPr>
              <a:t>&gt; </a:t>
            </a:r>
            <a:r>
              <a:rPr lang="en-US" altLang="en-US" sz="2000" b="1" dirty="0">
                <a:solidFill>
                  <a:srgbClr val="0000CC"/>
                </a:solidFill>
                <a:latin typeface="Courier New" charset="0"/>
              </a:rPr>
              <a:t>telnet monte pop3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latin typeface="Courier New" charset="0"/>
              </a:rPr>
              <a:t>Trying 128.213.8.110...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latin typeface="Courier New" charset="0"/>
              </a:rPr>
              <a:t>Connected to monte.cs.rpi.edu (128.213.8.110).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latin typeface="Courier New" charset="0"/>
              </a:rPr>
              <a:t>Escape character is '^]'.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latin typeface="Courier New" charset="0"/>
              </a:rPr>
              <a:t>+OK POP3 monte.cs.rpi.edu v7.59 server ready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solidFill>
                  <a:srgbClr val="0000CC"/>
                </a:solidFill>
                <a:latin typeface="Courier New" charset="0"/>
              </a:rPr>
              <a:t>user joe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latin typeface="Courier New" charset="0"/>
              </a:rPr>
              <a:t>+OK User name accepted, password please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solidFill>
                  <a:srgbClr val="0000CC"/>
                </a:solidFill>
                <a:latin typeface="Courier New" charset="0"/>
              </a:rPr>
              <a:t>pass </a:t>
            </a:r>
            <a:r>
              <a:rPr lang="en-US" altLang="en-US" sz="2000" b="1" dirty="0" err="1">
                <a:solidFill>
                  <a:srgbClr val="0000CC"/>
                </a:solidFill>
                <a:latin typeface="Courier New" charset="0"/>
              </a:rPr>
              <a:t>joepw</a:t>
            </a:r>
            <a:endParaRPr lang="en-US" altLang="en-US" sz="2000" b="1" dirty="0">
              <a:solidFill>
                <a:srgbClr val="0000CC"/>
              </a:solidFill>
              <a:latin typeface="Courier New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latin typeface="Courier New" charset="0"/>
              </a:rPr>
              <a:t>+OK Mailbox open, 1 messages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solidFill>
                  <a:srgbClr val="0000CC"/>
                </a:solidFill>
                <a:latin typeface="Courier New" charset="0"/>
              </a:rPr>
              <a:t>stat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latin typeface="Courier New" charset="0"/>
              </a:rPr>
              <a:t>+OK 1 412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solidFill>
                  <a:srgbClr val="0000CC"/>
                </a:solidFill>
                <a:latin typeface="Courier New" charset="0"/>
              </a:rPr>
              <a:t>list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latin typeface="Courier New" charset="0"/>
              </a:rPr>
              <a:t>+OK Mailbox scan listing follows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latin typeface="Courier New" charset="0"/>
              </a:rPr>
              <a:t>1 412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latin typeface="Courier New" charset="0"/>
              </a:rPr>
              <a:t>.</a:t>
            </a:r>
          </a:p>
          <a:p>
            <a:pPr algn="just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8437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CA16CA-CA88-65A2-B477-AD567652E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2" y="382653"/>
            <a:ext cx="8150582" cy="633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</a:t>
            </a:r>
            <a:r>
              <a:rPr lang="en-US" dirty="0" err="1"/>
              <a:t>Sesiune</a:t>
            </a:r>
            <a:br>
              <a:rPr lang="en-US" dirty="0"/>
            </a:br>
            <a:r>
              <a:rPr lang="en-US" dirty="0"/>
              <a:t>POP</a:t>
            </a:r>
          </a:p>
        </p:txBody>
      </p:sp>
      <p:pic>
        <p:nvPicPr>
          <p:cNvPr id="4" name="Picture 3" descr="Demo">
            <a:extLst>
              <a:ext uri="{FF2B5EF4-FFF2-40B4-BE49-F238E27FC236}">
                <a16:creationId xmlns:a16="http://schemas.microsoft.com/office/drawing/2014/main" id="{BAA04078-2A40-BBCA-22EF-C458B4BA5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07" y="462786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3AE989-A592-73E6-B13E-BC4AF6CE4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223" y="1912199"/>
            <a:ext cx="7140255" cy="4714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130AB9-61A6-C617-CBDC-15873B554636}"/>
              </a:ext>
            </a:extLst>
          </p:cNvPr>
          <p:cNvSpPr txBox="1"/>
          <p:nvPr/>
        </p:nvSpPr>
        <p:spPr>
          <a:xfrm>
            <a:off x="5708225" y="6346635"/>
            <a:ext cx="402576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https://www.pocketsoap.com/tcptrace/</a:t>
            </a:r>
          </a:p>
        </p:txBody>
      </p:sp>
      <p:pic>
        <p:nvPicPr>
          <p:cNvPr id="11266" name="Picture 2" descr="tcptrace - Official Homepage">
            <a:extLst>
              <a:ext uri="{FF2B5EF4-FFF2-40B4-BE49-F238E27FC236}">
                <a16:creationId xmlns:a16="http://schemas.microsoft.com/office/drawing/2014/main" id="{924505AD-8329-9E49-07C7-21863511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58" y="4945801"/>
            <a:ext cx="3619500" cy="12573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A7476-F1C0-8C32-2554-7031B8425039}"/>
              </a:ext>
            </a:extLst>
          </p:cNvPr>
          <p:cNvSpPr txBox="1"/>
          <p:nvPr/>
        </p:nvSpPr>
        <p:spPr>
          <a:xfrm>
            <a:off x="6149417" y="3510553"/>
            <a:ext cx="3351998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https://www.hmailserver.com/</a:t>
            </a:r>
          </a:p>
        </p:txBody>
      </p:sp>
      <p:pic>
        <p:nvPicPr>
          <p:cNvPr id="11268" name="Picture 4" descr="Instalación hMailServer – Informático curioso">
            <a:extLst>
              <a:ext uri="{FF2B5EF4-FFF2-40B4-BE49-F238E27FC236}">
                <a16:creationId xmlns:a16="http://schemas.microsoft.com/office/drawing/2014/main" id="{8C025598-C089-C301-A2A8-273D6F6C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25" y="2391010"/>
            <a:ext cx="4234382" cy="95244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6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Avantajele</a:t>
            </a:r>
            <a:r>
              <a:rPr lang="en-US" altLang="en-US" dirty="0"/>
              <a:t> POP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800" dirty="0" err="1"/>
              <a:t>Putem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citi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poșta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fără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fim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conectați</a:t>
            </a:r>
            <a:r>
              <a:rPr lang="en-US" altLang="en-US" sz="2800" dirty="0"/>
              <a:t> la Internet;</a:t>
            </a:r>
          </a:p>
          <a:p>
            <a:pPr algn="just"/>
            <a:r>
              <a:rPr lang="en-US" altLang="en-US" sz="2800" dirty="0" err="1"/>
              <a:t>Putem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compune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noi</a:t>
            </a:r>
            <a:r>
              <a:rPr lang="en-US" altLang="en-US" sz="2800" dirty="0"/>
              <a:t> pentru a le </a:t>
            </a:r>
            <a:r>
              <a:rPr lang="en-US" altLang="en-US" sz="2800" dirty="0" err="1"/>
              <a:t>trimite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altora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fără</a:t>
            </a:r>
            <a:r>
              <a:rPr lang="en-US" altLang="en-US" sz="2800" dirty="0"/>
              <a:t> a fi </a:t>
            </a:r>
            <a:r>
              <a:rPr lang="en-US" altLang="en-US" sz="2800" dirty="0" err="1"/>
              <a:t>conectat</a:t>
            </a:r>
            <a:r>
              <a:rPr lang="en-US" altLang="en-US" sz="2800" dirty="0"/>
              <a:t> la Internet;</a:t>
            </a:r>
          </a:p>
          <a:p>
            <a:pPr algn="just"/>
            <a:r>
              <a:rPr lang="en-US" altLang="en-US" sz="2800" dirty="0" err="1"/>
              <a:t>Deschiderea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atașamentelor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rapidă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nedureroasă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Nu </a:t>
            </a:r>
            <a:r>
              <a:rPr lang="en-US" altLang="en-US" sz="2800" dirty="0" err="1"/>
              <a:t>există</a:t>
            </a:r>
            <a:r>
              <a:rPr lang="en-US" altLang="en-US" sz="2800" dirty="0"/>
              <a:t> o </a:t>
            </a:r>
            <a:r>
              <a:rPr lang="en-US" altLang="en-US" sz="2800" dirty="0" err="1"/>
              <a:t>dimensiune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maximă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cutia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poștală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/>
              <a:t>Nu </a:t>
            </a:r>
            <a:r>
              <a:rPr lang="en-US" altLang="en-US" sz="2800" dirty="0" err="1"/>
              <a:t>există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publicitate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când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citim</a:t>
            </a:r>
            <a:r>
              <a:rPr lang="en-US" altLang="en-US" sz="2800" dirty="0"/>
              <a:t> e-</a:t>
            </a:r>
            <a:r>
              <a:rPr lang="en-US" altLang="en-US" sz="2800" dirty="0" err="1"/>
              <a:t>mailul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Toate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mesajele</a:t>
            </a:r>
            <a:r>
              <a:rPr lang="en-US" altLang="en-US" sz="2800" dirty="0"/>
              <a:t> sunt </a:t>
            </a:r>
            <a:r>
              <a:rPr lang="en-US" altLang="en-US" sz="2800" dirty="0" err="1"/>
              <a:t>stocate</a:t>
            </a:r>
            <a:r>
              <a:rPr lang="en-US" altLang="en-US" sz="2800" dirty="0"/>
              <a:t> pe hard disk.</a:t>
            </a:r>
          </a:p>
        </p:txBody>
      </p:sp>
      <p:pic>
        <p:nvPicPr>
          <p:cNvPr id="19460" name="Picture 4" descr="Pros and Cons of Using a Mortgage Broker | FREEandCLEAR">
            <a:extLst>
              <a:ext uri="{FF2B5EF4-FFF2-40B4-BE49-F238E27FC236}">
                <a16:creationId xmlns:a16="http://schemas.microsoft.com/office/drawing/2014/main" id="{B5E1E4F0-0CD6-BBD8-FC79-7E1324347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526" y="4772526"/>
            <a:ext cx="2085474" cy="20854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4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Dezavantajele</a:t>
            </a:r>
            <a:r>
              <a:rPr lang="en-US" altLang="en-US" dirty="0"/>
              <a:t> POP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800" dirty="0" err="1"/>
              <a:t>Deschiderea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atașamentelor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un </a:t>
            </a:r>
            <a:r>
              <a:rPr lang="en-US" altLang="en-US" sz="2800" dirty="0" err="1"/>
              <a:t>proces</a:t>
            </a:r>
            <a:r>
              <a:rPr lang="en-US" altLang="en-US" sz="2800" dirty="0"/>
              <a:t> rapid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nedureros</a:t>
            </a:r>
            <a:r>
              <a:rPr lang="en-US" altLang="en-US" sz="2800" dirty="0"/>
              <a:t>, cu </a:t>
            </a:r>
            <a:r>
              <a:rPr lang="en-US" altLang="en-US" sz="2800" dirty="0" err="1"/>
              <a:t>excepția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cazului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care </a:t>
            </a:r>
            <a:r>
              <a:rPr lang="en-US" altLang="en-US" sz="2800" dirty="0" err="1"/>
              <a:t>atașamentul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virus;</a:t>
            </a:r>
          </a:p>
          <a:p>
            <a:pPr algn="just"/>
            <a:r>
              <a:rPr lang="en-US" altLang="en-US" sz="2800" dirty="0"/>
              <a:t>Este </a:t>
            </a:r>
            <a:r>
              <a:rPr lang="en-US" altLang="en-US" sz="2800" dirty="0" err="1"/>
              <a:t>necesară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sincronizarea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manuală</a:t>
            </a:r>
            <a:r>
              <a:rPr lang="en-US" altLang="en-US" sz="2800" dirty="0"/>
              <a:t> cu server-</a:t>
            </a:r>
            <a:r>
              <a:rPr lang="en-US" altLang="en-US" sz="2800" dirty="0" err="1"/>
              <a:t>ul</a:t>
            </a:r>
            <a:r>
              <a:rPr lang="en-US" altLang="en-US" sz="2800" dirty="0"/>
              <a:t> pentru a </a:t>
            </a:r>
            <a:r>
              <a:rPr lang="en-US" altLang="en-US" sz="2800" dirty="0" err="1"/>
              <a:t>primi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mesajele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noi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Toate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mesajele</a:t>
            </a:r>
            <a:r>
              <a:rPr lang="en-US" altLang="en-US" sz="2800" dirty="0"/>
              <a:t> sunt </a:t>
            </a:r>
            <a:r>
              <a:rPr lang="en-US" altLang="en-US" sz="2800" dirty="0" err="1"/>
              <a:t>stocate</a:t>
            </a:r>
            <a:r>
              <a:rPr lang="en-US" altLang="en-US" sz="2800" dirty="0"/>
              <a:t> pe hard disk </a:t>
            </a:r>
            <a:r>
              <a:rPr lang="en-US" altLang="en-US" sz="2800" dirty="0" err="1"/>
              <a:t>consumând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spațiu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Deoarece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toate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atașamentele</a:t>
            </a:r>
            <a:r>
              <a:rPr lang="en-US" altLang="en-US" sz="2800" dirty="0"/>
              <a:t> sunt </a:t>
            </a:r>
            <a:r>
              <a:rPr lang="en-US" altLang="en-US" sz="2800" dirty="0" err="1"/>
              <a:t>descărcate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există</a:t>
            </a:r>
            <a:r>
              <a:rPr lang="en-US" altLang="en-US" sz="2800" dirty="0"/>
              <a:t> un </a:t>
            </a:r>
            <a:r>
              <a:rPr lang="en-US" altLang="en-US" sz="2800" dirty="0" err="1"/>
              <a:t>pericol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potențial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atac</a:t>
            </a:r>
            <a:r>
              <a:rPr lang="en-US" altLang="en-US" sz="2800" dirty="0"/>
              <a:t> de virus </a:t>
            </a:r>
            <a:r>
              <a:rPr lang="en-US" altLang="en-US" sz="2800" dirty="0" err="1"/>
              <a:t>dacă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acestea</a:t>
            </a:r>
            <a:r>
              <a:rPr lang="en-US" altLang="en-US" sz="2800" dirty="0"/>
              <a:t> nu sunt </a:t>
            </a:r>
            <a:r>
              <a:rPr lang="en-US" altLang="en-US" sz="2800" dirty="0" err="1"/>
              <a:t>scanate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corespunzător</a:t>
            </a:r>
            <a:r>
              <a:rPr lang="en-US" altLang="en-US" sz="2800" dirty="0"/>
              <a:t> de anti-</a:t>
            </a:r>
            <a:r>
              <a:rPr lang="en-US" altLang="en-US" sz="2800" dirty="0" err="1"/>
              <a:t>viruși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Mesajele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descărcate</a:t>
            </a:r>
            <a:r>
              <a:rPr lang="en-US" altLang="en-US" sz="2800" dirty="0"/>
              <a:t> se pot </a:t>
            </a:r>
            <a:r>
              <a:rPr lang="en-US" altLang="en-US" sz="2800" dirty="0" err="1"/>
              <a:t>corupe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recuperarea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fiind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adesea</a:t>
            </a:r>
            <a:r>
              <a:rPr lang="en-US" altLang="en-US" sz="2800" dirty="0"/>
              <a:t> un </a:t>
            </a:r>
            <a:r>
              <a:rPr lang="en-US" altLang="en-US" sz="2800" dirty="0" err="1"/>
              <a:t>exercițiu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dureros</a:t>
            </a:r>
            <a:r>
              <a:rPr lang="en-US" altLang="en-US" sz="2800" dirty="0"/>
              <a:t>.</a:t>
            </a:r>
          </a:p>
        </p:txBody>
      </p:sp>
      <p:pic>
        <p:nvPicPr>
          <p:cNvPr id="19460" name="Picture 4" descr="Pros and Cons of Using a Mortgage Broker | FREEandCLEAR">
            <a:extLst>
              <a:ext uri="{FF2B5EF4-FFF2-40B4-BE49-F238E27FC236}">
                <a16:creationId xmlns:a16="http://schemas.microsoft.com/office/drawing/2014/main" id="{B5E1E4F0-0CD6-BBD8-FC79-7E1324347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060003" y="4828673"/>
            <a:ext cx="2029327" cy="202932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E3F6B-16F5-1C4D-9378-0BEFCDA7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IMAP</a:t>
            </a:r>
          </a:p>
        </p:txBody>
      </p:sp>
      <p:pic>
        <p:nvPicPr>
          <p:cNvPr id="15" name="Picture Placeholder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616BD36-716A-35F1-C44B-AC139255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8398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Internet Message Access Protocol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800" dirty="0"/>
              <a:t>Protocol client – server de </a:t>
            </a:r>
            <a:r>
              <a:rPr lang="en-US" altLang="en-US" sz="2800" dirty="0" err="1"/>
              <a:t>acces</a:t>
            </a:r>
            <a:r>
              <a:rPr lang="en-US" altLang="en-US" sz="2800" dirty="0"/>
              <a:t> la e-mail-</a:t>
            </a:r>
            <a:r>
              <a:rPr lang="en-US" altLang="en-US" sz="2800" dirty="0" err="1"/>
              <a:t>uri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Dezvoltat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Universitatea</a:t>
            </a:r>
            <a:r>
              <a:rPr lang="en-US" altLang="en-US" sz="2800" dirty="0"/>
              <a:t> Stanford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1986;</a:t>
            </a:r>
          </a:p>
          <a:p>
            <a:pPr algn="just"/>
            <a:r>
              <a:rPr lang="en-US" altLang="en-US" sz="2800" dirty="0" err="1"/>
              <a:t>Permite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accesarea</a:t>
            </a:r>
            <a:r>
              <a:rPr lang="en-US" altLang="en-US" sz="2800" dirty="0"/>
              <a:t> e-mail-</a:t>
            </a:r>
            <a:r>
              <a:rPr lang="en-US" altLang="en-US" sz="2800" dirty="0" err="1"/>
              <a:t>urilor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păstrate</a:t>
            </a:r>
            <a:r>
              <a:rPr lang="en-US" altLang="en-US" sz="2800" dirty="0"/>
              <a:t> pe un server;</a:t>
            </a:r>
          </a:p>
          <a:p>
            <a:pPr algn="just"/>
            <a:r>
              <a:rPr lang="en-US" altLang="en-US" sz="2800" dirty="0" err="1"/>
              <a:t>Acces</a:t>
            </a:r>
            <a:r>
              <a:rPr lang="en-US" altLang="en-US" sz="2800" dirty="0"/>
              <a:t> la </a:t>
            </a:r>
            <a:r>
              <a:rPr lang="en-US" altLang="en-US" sz="2800" dirty="0" err="1"/>
              <a:t>mesaje</a:t>
            </a:r>
            <a:r>
              <a:rPr lang="en-US" altLang="en-US" sz="2800" dirty="0"/>
              <a:t> de pe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multe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dispozitive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Căsuța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poștală</a:t>
            </a:r>
            <a:r>
              <a:rPr lang="en-US" altLang="en-US" sz="2800" dirty="0"/>
              <a:t> poate fi </a:t>
            </a:r>
            <a:r>
              <a:rPr lang="en-US" altLang="en-US" sz="2800" dirty="0" err="1"/>
              <a:t>accesată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către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mulți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utilizatori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Bazat</a:t>
            </a:r>
            <a:r>
              <a:rPr lang="en-US" altLang="en-US" sz="2800" dirty="0"/>
              <a:t> pe o </a:t>
            </a:r>
            <a:r>
              <a:rPr lang="en-US" altLang="en-US" sz="2800" dirty="0" err="1"/>
              <a:t>conexiune</a:t>
            </a:r>
            <a:r>
              <a:rPr lang="en-US" altLang="en-US" sz="2800" dirty="0"/>
              <a:t> TCP (</a:t>
            </a:r>
            <a:r>
              <a:rPr lang="en-US" altLang="en-US" sz="2800" dirty="0" err="1"/>
              <a:t>portul</a:t>
            </a:r>
            <a:r>
              <a:rPr lang="en-US" altLang="en-US" sz="2800" dirty="0"/>
              <a:t> 143).</a:t>
            </a:r>
          </a:p>
        </p:txBody>
      </p:sp>
    </p:spTree>
    <p:extLst>
      <p:ext uri="{BB962C8B-B14F-4D97-AF65-F5344CB8AC3E}">
        <p14:creationId xmlns:p14="http://schemas.microsoft.com/office/powerpoint/2010/main" val="120085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Procedura</a:t>
            </a:r>
            <a:r>
              <a:rPr lang="en-US" altLang="en-US" dirty="0"/>
              <a:t> </a:t>
            </a:r>
            <a:r>
              <a:rPr lang="en-US" altLang="en-US" dirty="0" err="1"/>
              <a:t>protocolului</a:t>
            </a:r>
            <a:r>
              <a:rPr lang="en-US" altLang="en-US" dirty="0"/>
              <a:t> IMAP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600" dirty="0" err="1"/>
              <a:t>Toate</a:t>
            </a:r>
            <a:r>
              <a:rPr lang="en-US" altLang="en-US" sz="2600" dirty="0"/>
              <a:t> e-</a:t>
            </a:r>
            <a:r>
              <a:rPr lang="en-US" altLang="en-US" sz="2600" dirty="0" err="1"/>
              <a:t>mailurile</a:t>
            </a:r>
            <a:r>
              <a:rPr lang="en-US" altLang="en-US" sz="2600" dirty="0"/>
              <a:t> sunt </a:t>
            </a:r>
            <a:r>
              <a:rPr lang="en-US" altLang="en-US" sz="2600" dirty="0" err="1"/>
              <a:t>păstrate</a:t>
            </a:r>
            <a:r>
              <a:rPr lang="en-US" altLang="en-US" sz="2600" dirty="0"/>
              <a:t> pe un server de e-mail;</a:t>
            </a:r>
          </a:p>
          <a:p>
            <a:pPr algn="just"/>
            <a:r>
              <a:rPr lang="en-US" altLang="en-US" sz="2600" dirty="0" err="1"/>
              <a:t>Funcționalitate</a:t>
            </a:r>
            <a:r>
              <a:rPr lang="en-US" altLang="en-US" sz="2600" dirty="0"/>
              <a:t>:</a:t>
            </a:r>
          </a:p>
          <a:p>
            <a:pPr lvl="1" algn="just"/>
            <a:r>
              <a:rPr lang="en-US" altLang="en-US" sz="2400" dirty="0" err="1"/>
              <a:t>Gestiunea</a:t>
            </a:r>
            <a:r>
              <a:rPr lang="en-US" altLang="en-US" sz="2400" dirty="0"/>
              <a:t> pe server </a:t>
            </a:r>
            <a:r>
              <a:rPr lang="en-US" altLang="en-US" sz="2400" dirty="0" err="1"/>
              <a:t>cât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locală</a:t>
            </a:r>
            <a:r>
              <a:rPr lang="en-US" altLang="en-US" sz="2400" dirty="0"/>
              <a:t> a </a:t>
            </a:r>
            <a:r>
              <a:rPr lang="en-US" altLang="en-US" sz="2400" dirty="0" err="1"/>
              <a:t>mesajelor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Organizarea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mesajelor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subdirectoare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Descărcarea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antetele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mesajelor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ulterior </a:t>
            </a:r>
            <a:r>
              <a:rPr lang="en-US" altLang="en-US" sz="2400" dirty="0" err="1"/>
              <a:t>mesajele</a:t>
            </a:r>
            <a:r>
              <a:rPr lang="en-US" altLang="en-US" sz="2400" dirty="0"/>
              <a:t> complete;</a:t>
            </a:r>
          </a:p>
          <a:p>
            <a:pPr lvl="1" algn="just"/>
            <a:r>
              <a:rPr lang="en-US" altLang="en-US" sz="2400" dirty="0" err="1"/>
              <a:t>Notificarea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clientului</a:t>
            </a:r>
            <a:r>
              <a:rPr lang="en-US" altLang="en-US" sz="2400" dirty="0"/>
              <a:t> la </a:t>
            </a:r>
            <a:r>
              <a:rPr lang="en-US" altLang="en-US" sz="2400" dirty="0" err="1"/>
              <a:t>primirea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noi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mesaje</a:t>
            </a:r>
            <a:r>
              <a:rPr lang="en-US" altLang="en-US" sz="2400" dirty="0"/>
              <a:t> pe server.</a:t>
            </a:r>
          </a:p>
          <a:p>
            <a:pPr algn="just"/>
            <a:r>
              <a:rPr lang="en-US" altLang="en-US" sz="2600" dirty="0" err="1"/>
              <a:t>Etapele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comunicării</a:t>
            </a:r>
            <a:r>
              <a:rPr lang="en-US" altLang="en-US" sz="2600" dirty="0"/>
              <a:t>:</a:t>
            </a:r>
          </a:p>
          <a:p>
            <a:pPr lvl="1" algn="just"/>
            <a:r>
              <a:rPr lang="en-US" altLang="en-US" sz="2400" dirty="0" err="1"/>
              <a:t>Inițializarea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conexiunii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Autentificarea</a:t>
            </a:r>
            <a:r>
              <a:rPr lang="en-US" altLang="en-US" sz="2400" dirty="0"/>
              <a:t> cu </a:t>
            </a:r>
            <a:r>
              <a:rPr lang="en-US" altLang="en-US" sz="2400" dirty="0" err="1"/>
              <a:t>serverul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Interacțiunea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dintre</a:t>
            </a:r>
            <a:r>
              <a:rPr lang="en-US" altLang="en-US" sz="2400" dirty="0"/>
              <a:t> client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server;</a:t>
            </a:r>
          </a:p>
          <a:p>
            <a:pPr lvl="1" algn="just"/>
            <a:r>
              <a:rPr lang="en-US" altLang="en-US" sz="2400" dirty="0" err="1"/>
              <a:t>Conexiunea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închisă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91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Interacțiunea</a:t>
            </a:r>
            <a:r>
              <a:rPr lang="en-US" altLang="en-US" dirty="0"/>
              <a:t> </a:t>
            </a:r>
            <a:r>
              <a:rPr lang="en-US" altLang="en-US" dirty="0" err="1"/>
              <a:t>dintre</a:t>
            </a:r>
            <a:br>
              <a:rPr lang="en-US" altLang="en-US" dirty="0"/>
            </a:br>
            <a:r>
              <a:rPr lang="en-US" altLang="en-US" dirty="0"/>
              <a:t>client </a:t>
            </a:r>
            <a:r>
              <a:rPr lang="en-US" altLang="en-US" dirty="0" err="1"/>
              <a:t>și</a:t>
            </a:r>
            <a:r>
              <a:rPr lang="en-US" altLang="en-US" dirty="0"/>
              <a:t> server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600" dirty="0" err="1"/>
              <a:t>Clientul</a:t>
            </a:r>
            <a:r>
              <a:rPr lang="en-US" altLang="en-US" sz="2600" dirty="0"/>
              <a:t> </a:t>
            </a:r>
            <a:r>
              <a:rPr lang="en-US" altLang="en-US" sz="2600" dirty="0" err="1"/>
              <a:t>trimite</a:t>
            </a:r>
            <a:r>
              <a:rPr lang="en-US" altLang="en-US" sz="2600" dirty="0"/>
              <a:t> date – </a:t>
            </a:r>
            <a:r>
              <a:rPr lang="en-US" altLang="en-US" sz="2600" dirty="0" err="1"/>
              <a:t>serverul</a:t>
            </a:r>
            <a:r>
              <a:rPr lang="en-US" altLang="en-US" sz="2600" dirty="0"/>
              <a:t> </a:t>
            </a:r>
            <a:r>
              <a:rPr lang="en-US" altLang="en-US" sz="2600" dirty="0" err="1"/>
              <a:t>primește</a:t>
            </a:r>
            <a:r>
              <a:rPr lang="en-US" altLang="en-US" sz="2600" dirty="0"/>
              <a:t>:</a:t>
            </a:r>
          </a:p>
          <a:p>
            <a:pPr lvl="1" algn="just"/>
            <a:r>
              <a:rPr lang="en-US" altLang="en-US" sz="2400" dirty="0" err="1"/>
              <a:t>Comanda</a:t>
            </a:r>
            <a:r>
              <a:rPr lang="en-US" altLang="en-US" sz="2400" dirty="0"/>
              <a:t> client </a:t>
            </a:r>
            <a:r>
              <a:rPr lang="en-US" altLang="en-US" sz="2400" dirty="0" err="1"/>
              <a:t>începe</a:t>
            </a:r>
            <a:r>
              <a:rPr lang="en-US" altLang="en-US" sz="2400" dirty="0"/>
              <a:t> cu </a:t>
            </a:r>
            <a:r>
              <a:rPr lang="en-US" altLang="en-US" sz="2400" dirty="0" err="1"/>
              <a:t>șir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alfanumeric</a:t>
            </a:r>
            <a:r>
              <a:rPr lang="en-US" altLang="en-US" sz="2400" dirty="0"/>
              <a:t> („</a:t>
            </a:r>
            <a:r>
              <a:rPr lang="en-US" altLang="en-US" sz="2400" dirty="0" err="1"/>
              <a:t>etichetă</a:t>
            </a:r>
            <a:r>
              <a:rPr lang="en-US" altLang="en-US" sz="2400" dirty="0"/>
              <a:t>”) de ex. A001 care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creată</a:t>
            </a:r>
            <a:r>
              <a:rPr lang="en-US" altLang="en-US" sz="2400" dirty="0"/>
              <a:t> pentru </a:t>
            </a:r>
            <a:r>
              <a:rPr lang="en-US" altLang="en-US" sz="2400" dirty="0" err="1"/>
              <a:t>fiecare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comandă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nouă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Apoi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urmează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comanda</a:t>
            </a:r>
            <a:r>
              <a:rPr lang="en-US" altLang="en-US" sz="2400" dirty="0"/>
              <a:t> cu </a:t>
            </a:r>
            <a:r>
              <a:rPr lang="en-US" altLang="en-US" sz="2400" dirty="0" err="1"/>
              <a:t>argumentele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corespunzătoare</a:t>
            </a:r>
            <a:r>
              <a:rPr lang="en-US" altLang="en-US" sz="2400" dirty="0"/>
              <a:t>.</a:t>
            </a:r>
          </a:p>
          <a:p>
            <a:pPr algn="just"/>
            <a:r>
              <a:rPr lang="en-US" altLang="en-US" sz="2600" dirty="0" err="1"/>
              <a:t>Serverul</a:t>
            </a:r>
            <a:r>
              <a:rPr lang="en-US" altLang="en-US" sz="2600" dirty="0"/>
              <a:t> </a:t>
            </a:r>
            <a:r>
              <a:rPr lang="en-US" altLang="en-US" sz="2600" dirty="0" err="1"/>
              <a:t>trimite</a:t>
            </a:r>
            <a:r>
              <a:rPr lang="en-US" altLang="en-US" sz="2600" dirty="0"/>
              <a:t> date – </a:t>
            </a:r>
            <a:r>
              <a:rPr lang="en-US" altLang="en-US" sz="2600" dirty="0" err="1"/>
              <a:t>clientul</a:t>
            </a:r>
            <a:r>
              <a:rPr lang="en-US" altLang="en-US" sz="2600" dirty="0"/>
              <a:t> </a:t>
            </a:r>
            <a:r>
              <a:rPr lang="en-US" altLang="en-US" sz="2600" dirty="0" err="1"/>
              <a:t>primește</a:t>
            </a:r>
            <a:r>
              <a:rPr lang="en-US" altLang="en-US" sz="2600" dirty="0"/>
              <a:t>:</a:t>
            </a:r>
          </a:p>
          <a:p>
            <a:pPr lvl="1" algn="just"/>
            <a:r>
              <a:rPr lang="en-US" altLang="en-US" sz="2400" dirty="0" err="1"/>
              <a:t>Serverul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primește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lucrează</a:t>
            </a:r>
            <a:r>
              <a:rPr lang="en-US" altLang="en-US" sz="2400" dirty="0"/>
              <a:t> cu </a:t>
            </a:r>
            <a:r>
              <a:rPr lang="en-US" altLang="en-US" sz="2400" dirty="0" err="1"/>
              <a:t>comanda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Returnează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aceeași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etichetă</a:t>
            </a:r>
            <a:r>
              <a:rPr lang="en-US" altLang="en-US" sz="2400" dirty="0"/>
              <a:t> cu o stare (OK / NO / BAD);</a:t>
            </a:r>
          </a:p>
          <a:p>
            <a:pPr lvl="1" algn="just"/>
            <a:r>
              <a:rPr lang="en-US" altLang="en-US" sz="2400" dirty="0" err="1"/>
              <a:t>Informațiile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suplimentare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încep</a:t>
            </a:r>
            <a:r>
              <a:rPr lang="en-US" altLang="en-US" sz="2400" dirty="0"/>
              <a:t> cu „*” (</a:t>
            </a:r>
            <a:r>
              <a:rPr lang="en-US" altLang="en-US" sz="2400" dirty="0" err="1"/>
              <a:t>neetichetat</a:t>
            </a:r>
            <a:r>
              <a:rPr lang="en-US" altLang="en-US" sz="2400" dirty="0"/>
              <a:t>);</a:t>
            </a:r>
          </a:p>
          <a:p>
            <a:pPr lvl="1" algn="just"/>
            <a:r>
              <a:rPr lang="en-US" altLang="en-US" sz="2400" dirty="0" err="1"/>
              <a:t>Formularea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neetichetată</a:t>
            </a:r>
            <a:r>
              <a:rPr lang="en-US" altLang="en-US" sz="2400" dirty="0"/>
              <a:t> poate fi </a:t>
            </a:r>
            <a:r>
              <a:rPr lang="en-US" altLang="en-US" sz="2400" dirty="0" err="1"/>
              <a:t>trimisă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fiecare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dată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1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Stările</a:t>
            </a:r>
            <a:r>
              <a:rPr lang="en-US" altLang="en-US" dirty="0"/>
              <a:t> </a:t>
            </a:r>
            <a:r>
              <a:rPr lang="en-US" altLang="en-US" dirty="0" err="1"/>
              <a:t>unei</a:t>
            </a:r>
            <a:r>
              <a:rPr lang="en-US" altLang="en-US" dirty="0"/>
              <a:t> </a:t>
            </a:r>
            <a:r>
              <a:rPr lang="en-US" altLang="en-US" dirty="0" err="1"/>
              <a:t>sesiuni</a:t>
            </a:r>
            <a:r>
              <a:rPr lang="en-US" altLang="en-US" dirty="0"/>
              <a:t> IMAP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7390068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600" dirty="0" err="1"/>
              <a:t>Majoritatea</a:t>
            </a:r>
            <a:r>
              <a:rPr lang="en-US" altLang="en-US" sz="2600" dirty="0"/>
              <a:t> </a:t>
            </a:r>
            <a:r>
              <a:rPr lang="en-US" altLang="en-US" sz="2600" dirty="0" err="1"/>
              <a:t>comenzilor</a:t>
            </a:r>
            <a:r>
              <a:rPr lang="en-US" altLang="en-US" sz="2600" dirty="0"/>
              <a:t> sunt </a:t>
            </a:r>
            <a:r>
              <a:rPr lang="en-US" altLang="en-US" sz="2600" dirty="0" err="1"/>
              <a:t>valabile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numai</a:t>
            </a:r>
            <a:r>
              <a:rPr lang="en-US" altLang="en-US" sz="2600" dirty="0"/>
              <a:t> </a:t>
            </a:r>
            <a:r>
              <a:rPr lang="en-US" altLang="en-US" sz="2600" dirty="0" err="1"/>
              <a:t>în</a:t>
            </a:r>
            <a:r>
              <a:rPr lang="en-US" altLang="en-US" sz="2600" dirty="0"/>
              <a:t> </a:t>
            </a:r>
            <a:r>
              <a:rPr lang="en-US" altLang="en-US" sz="2600" dirty="0" err="1"/>
              <a:t>anumite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stări</a:t>
            </a:r>
            <a:r>
              <a:rPr lang="en-US" altLang="en-US" sz="2600" dirty="0"/>
              <a:t> </a:t>
            </a:r>
            <a:r>
              <a:rPr lang="en-US" altLang="en-US" sz="2600" dirty="0" err="1"/>
              <a:t>speciale</a:t>
            </a:r>
            <a:r>
              <a:rPr lang="en-US" altLang="en-US" sz="2600" dirty="0"/>
              <a:t> (</a:t>
            </a:r>
            <a:r>
              <a:rPr lang="en-US" altLang="en-US" sz="2600" dirty="0" err="1"/>
              <a:t>altfel</a:t>
            </a:r>
            <a:r>
              <a:rPr lang="en-US" altLang="en-US" sz="2600" dirty="0"/>
              <a:t>: </a:t>
            </a:r>
            <a:r>
              <a:rPr lang="en-US" altLang="en-US" sz="2600" dirty="0" err="1"/>
              <a:t>eroare</a:t>
            </a:r>
            <a:r>
              <a:rPr lang="en-US" altLang="en-US" sz="2600" dirty="0"/>
              <a:t> de protocol);</a:t>
            </a:r>
          </a:p>
          <a:p>
            <a:pPr algn="just"/>
            <a:r>
              <a:rPr lang="en-US" altLang="en-US" sz="2600" dirty="0" err="1"/>
              <a:t>Patru</a:t>
            </a:r>
            <a:r>
              <a:rPr lang="en-US" altLang="en-US" sz="2600" dirty="0"/>
              <a:t> </a:t>
            </a:r>
            <a:r>
              <a:rPr lang="en-US" altLang="en-US" sz="2600" dirty="0" err="1"/>
              <a:t>stări</a:t>
            </a:r>
            <a:r>
              <a:rPr lang="en-US" altLang="en-US" sz="2600" dirty="0"/>
              <a:t> (</a:t>
            </a:r>
            <a:r>
              <a:rPr lang="en-US" altLang="en-US" sz="2600" dirty="0" err="1"/>
              <a:t>inițializarea</a:t>
            </a:r>
            <a:r>
              <a:rPr lang="en-US" altLang="en-US" sz="2600" dirty="0"/>
              <a:t> nu </a:t>
            </a:r>
            <a:r>
              <a:rPr lang="en-US" altLang="en-US" sz="2600" dirty="0" err="1"/>
              <a:t>este</a:t>
            </a:r>
            <a:r>
              <a:rPr lang="en-US" altLang="en-US" sz="2600" dirty="0"/>
              <a:t> considerate o stare):</a:t>
            </a:r>
          </a:p>
          <a:p>
            <a:pPr lvl="1" algn="just"/>
            <a:r>
              <a:rPr lang="en-US" altLang="en-US" sz="2400" dirty="0" err="1"/>
              <a:t>Neautentificată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Autentificată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Selectată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Deconectareă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închisă</a:t>
            </a:r>
            <a:r>
              <a:rPr lang="en-US" altLang="en-US" sz="2400" dirty="0"/>
              <a:t>).</a:t>
            </a:r>
          </a:p>
        </p:txBody>
      </p:sp>
      <p:grpSp>
        <p:nvGrpSpPr>
          <p:cNvPr id="3" name="Group 44">
            <a:extLst>
              <a:ext uri="{FF2B5EF4-FFF2-40B4-BE49-F238E27FC236}">
                <a16:creationId xmlns:a16="http://schemas.microsoft.com/office/drawing/2014/main" id="{F6D77E3F-C2EB-0E6B-A1AC-B233CBC53629}"/>
              </a:ext>
            </a:extLst>
          </p:cNvPr>
          <p:cNvGrpSpPr>
            <a:grpSpLocks/>
          </p:cNvGrpSpPr>
          <p:nvPr/>
        </p:nvGrpSpPr>
        <p:grpSpPr bwMode="auto">
          <a:xfrm>
            <a:off x="5650435" y="3100104"/>
            <a:ext cx="6337300" cy="3671888"/>
            <a:chOff x="1066" y="1344"/>
            <a:chExt cx="3901" cy="2267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87860E11-8D35-D8E3-7E94-49053668F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1344"/>
              <a:ext cx="3901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Initialization</a:t>
              </a:r>
            </a:p>
          </p:txBody>
        </p:sp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D3577B2B-764F-6EF2-255D-7F957D868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1979"/>
              <a:ext cx="1769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Non-Authenticated</a:t>
              </a:r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7755DA77-6297-FAD5-6936-C496175DB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2614"/>
              <a:ext cx="2540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Authenticated</a:t>
              </a:r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25286884-EB47-46B5-552C-25F0DBBFA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3249"/>
              <a:ext cx="1769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Selected</a:t>
              </a: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14F73949-FAE1-0B0F-0E9A-62CAA4E39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933"/>
              <a:ext cx="318" cy="16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endParaRPr lang="en-US" altLang="en-US"/>
            </a:p>
          </p:txBody>
        </p:sp>
        <p:sp>
          <p:nvSpPr>
            <p:cNvPr id="10" name="Line 16">
              <a:extLst>
                <a:ext uri="{FF2B5EF4-FFF2-40B4-BE49-F238E27FC236}">
                  <a16:creationId xmlns:a16="http://schemas.microsoft.com/office/drawing/2014/main" id="{FB460F2E-F9E4-C5F8-6FAE-EFAC28C21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1661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7">
              <a:extLst>
                <a:ext uri="{FF2B5EF4-FFF2-40B4-BE49-F238E27FC236}">
                  <a16:creationId xmlns:a16="http://schemas.microsoft.com/office/drawing/2014/main" id="{63AB72B2-4290-97B0-4023-1641F2CC7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2931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569D8B49-68D7-A30C-73FB-CD26D6138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1661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9">
              <a:extLst>
                <a:ext uri="{FF2B5EF4-FFF2-40B4-BE49-F238E27FC236}">
                  <a16:creationId xmlns:a16="http://schemas.microsoft.com/office/drawing/2014/main" id="{CDA7ED50-2194-DBF6-9E58-8043CE4EB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2296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1">
              <a:extLst>
                <a:ext uri="{FF2B5EF4-FFF2-40B4-BE49-F238E27FC236}">
                  <a16:creationId xmlns:a16="http://schemas.microsoft.com/office/drawing/2014/main" id="{D923DFD6-62A6-2C6D-1A88-793A19C558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9" y="2931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3">
              <a:extLst>
                <a:ext uri="{FF2B5EF4-FFF2-40B4-BE49-F238E27FC236}">
                  <a16:creationId xmlns:a16="http://schemas.microsoft.com/office/drawing/2014/main" id="{0EB3A8EE-5CCC-CCCC-F566-C6596F3DD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" y="2160"/>
              <a:ext cx="10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404806F0-2E5D-DE50-634B-5936D1B98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" y="2750"/>
              <a:ext cx="10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7D0B0F82-03A0-264E-80A7-A10D4E962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3385"/>
              <a:ext cx="18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594959AA-9238-546A-083F-F4D387EB7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0" y="1661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33">
              <a:extLst>
                <a:ext uri="{FF2B5EF4-FFF2-40B4-BE49-F238E27FC236}">
                  <a16:creationId xmlns:a16="http://schemas.microsoft.com/office/drawing/2014/main" id="{7C4C259A-CEA3-BB8A-BF59-DD1023311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4" y="2076"/>
              <a:ext cx="284" cy="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b="1" dirty="0">
                  <a:solidFill>
                    <a:schemeClr val="bg1"/>
                  </a:solidFill>
                </a:rPr>
                <a:t>Logout, Close</a:t>
              </a:r>
            </a:p>
          </p:txBody>
        </p:sp>
        <p:sp>
          <p:nvSpPr>
            <p:cNvPr id="20" name="Text Box 34">
              <a:extLst>
                <a:ext uri="{FF2B5EF4-FFF2-40B4-BE49-F238E27FC236}">
                  <a16:creationId xmlns:a16="http://schemas.microsoft.com/office/drawing/2014/main" id="{DB0A3FFE-8B80-6310-6471-B8D53A9C6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4" y="1888"/>
              <a:ext cx="686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/>
                <a:t>Logout</a:t>
              </a:r>
            </a:p>
          </p:txBody>
        </p:sp>
        <p:sp>
          <p:nvSpPr>
            <p:cNvPr id="21" name="Text Box 36">
              <a:extLst>
                <a:ext uri="{FF2B5EF4-FFF2-40B4-BE49-F238E27FC236}">
                  <a16:creationId xmlns:a16="http://schemas.microsoft.com/office/drawing/2014/main" id="{5BAE1009-3B07-D4F6-F6B5-3CA84156B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8" y="2519"/>
              <a:ext cx="68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/>
                <a:t>Logout</a:t>
              </a:r>
            </a:p>
          </p:txBody>
        </p:sp>
        <p:sp>
          <p:nvSpPr>
            <p:cNvPr id="22" name="Text Box 37">
              <a:extLst>
                <a:ext uri="{FF2B5EF4-FFF2-40B4-BE49-F238E27FC236}">
                  <a16:creationId xmlns:a16="http://schemas.microsoft.com/office/drawing/2014/main" id="{A20DC091-0D3E-9B2A-8AE1-71CECFA40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4" y="3154"/>
              <a:ext cx="68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/>
                <a:t>Logout</a:t>
              </a:r>
            </a:p>
          </p:txBody>
        </p:sp>
        <p:sp>
          <p:nvSpPr>
            <p:cNvPr id="23" name="Text Box 39">
              <a:extLst>
                <a:ext uri="{FF2B5EF4-FFF2-40B4-BE49-F238E27FC236}">
                  <a16:creationId xmlns:a16="http://schemas.microsoft.com/office/drawing/2014/main" id="{ED024B81-47DB-276C-2F3A-A400D2974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4" y="2324"/>
              <a:ext cx="540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Preauth</a:t>
              </a:r>
            </a:p>
          </p:txBody>
        </p:sp>
        <p:sp>
          <p:nvSpPr>
            <p:cNvPr id="24" name="Text Box 40">
              <a:extLst>
                <a:ext uri="{FF2B5EF4-FFF2-40B4-BE49-F238E27FC236}">
                  <a16:creationId xmlns:a16="http://schemas.microsoft.com/office/drawing/2014/main" id="{3CFE6976-BF48-52A4-EC74-F81133E6B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3008"/>
              <a:ext cx="449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Select</a:t>
              </a:r>
            </a:p>
          </p:txBody>
        </p:sp>
        <p:sp>
          <p:nvSpPr>
            <p:cNvPr id="25" name="Text Box 41">
              <a:extLst>
                <a:ext uri="{FF2B5EF4-FFF2-40B4-BE49-F238E27FC236}">
                  <a16:creationId xmlns:a16="http://schemas.microsoft.com/office/drawing/2014/main" id="{391DD6ED-8E59-8E3E-AC5B-21C743529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3054"/>
              <a:ext cx="40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Close</a:t>
              </a:r>
            </a:p>
          </p:txBody>
        </p:sp>
        <p:sp>
          <p:nvSpPr>
            <p:cNvPr id="26" name="Text Box 42">
              <a:extLst>
                <a:ext uri="{FF2B5EF4-FFF2-40B4-BE49-F238E27FC236}">
                  <a16:creationId xmlns:a16="http://schemas.microsoft.com/office/drawing/2014/main" id="{BAC268A5-2D7B-20EC-DA9B-2028E66E9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419"/>
              <a:ext cx="40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Login</a:t>
              </a:r>
            </a:p>
          </p:txBody>
        </p:sp>
        <p:sp>
          <p:nvSpPr>
            <p:cNvPr id="27" name="Text Box 43">
              <a:extLst>
                <a:ext uri="{FF2B5EF4-FFF2-40B4-BE49-F238E27FC236}">
                  <a16:creationId xmlns:a16="http://schemas.microsoft.com/office/drawing/2014/main" id="{5EBA7F4E-1BE2-3A17-9EFB-A1A0EBC8D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1784"/>
              <a:ext cx="560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Connect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06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Marcatori</a:t>
            </a:r>
            <a:r>
              <a:rPr lang="en-US" altLang="en-US" dirty="0"/>
              <a:t> pentru </a:t>
            </a:r>
            <a:r>
              <a:rPr lang="en-US" altLang="en-US" dirty="0" err="1"/>
              <a:t>mesaje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6743972" cy="487829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en-US" sz="2800" dirty="0" err="1"/>
              <a:t>Listă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simboluri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asociate</a:t>
            </a:r>
            <a:r>
              <a:rPr lang="en-US" altLang="en-US" sz="2800" dirty="0"/>
              <a:t> cu un </a:t>
            </a:r>
            <a:r>
              <a:rPr lang="en-US" altLang="en-US" sz="2800" dirty="0" err="1"/>
              <a:t>mesaj</a:t>
            </a:r>
            <a:r>
              <a:rPr lang="en-US" altLang="en-US" sz="2800" dirty="0"/>
              <a:t> de pe server;</a:t>
            </a:r>
          </a:p>
          <a:p>
            <a:pPr algn="just"/>
            <a:r>
              <a:rPr lang="en-US" altLang="en-US" sz="2800" dirty="0"/>
              <a:t>Un </a:t>
            </a:r>
            <a:r>
              <a:rPr lang="en-US" altLang="en-US" sz="2800" dirty="0" err="1"/>
              <a:t>marcator</a:t>
            </a:r>
            <a:r>
              <a:rPr lang="en-US" altLang="en-US" sz="2800" dirty="0"/>
              <a:t> poate fi permanent </a:t>
            </a:r>
            <a:r>
              <a:rPr lang="en-US" altLang="en-US" sz="2800" dirty="0" err="1"/>
              <a:t>sau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numai</a:t>
            </a:r>
            <a:r>
              <a:rPr lang="en-US" altLang="en-US" sz="2800" dirty="0"/>
              <a:t> pentru </a:t>
            </a:r>
            <a:r>
              <a:rPr lang="en-US" altLang="en-US" sz="2800" dirty="0" err="1"/>
              <a:t>sesiune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Tipuri</a:t>
            </a:r>
            <a:r>
              <a:rPr lang="en-US" altLang="en-US" sz="2800" dirty="0"/>
              <a:t>:</a:t>
            </a:r>
          </a:p>
          <a:p>
            <a:pPr lvl="1" algn="just"/>
            <a:r>
              <a:rPr lang="en-US" altLang="en-US" sz="2600" dirty="0" err="1"/>
              <a:t>Marcatori</a:t>
            </a:r>
            <a:r>
              <a:rPr lang="en-US" altLang="en-US" sz="2600" dirty="0"/>
              <a:t> de </a:t>
            </a:r>
            <a:r>
              <a:rPr lang="en-US" altLang="en-US" sz="2600" dirty="0" err="1"/>
              <a:t>sistem</a:t>
            </a:r>
            <a:r>
              <a:rPr lang="en-US" altLang="en-US" sz="2600" dirty="0"/>
              <a:t>:</a:t>
            </a:r>
          </a:p>
          <a:p>
            <a:pPr lvl="2" algn="just"/>
            <a:r>
              <a:rPr lang="en-US" altLang="en-US" sz="2400" dirty="0" err="1"/>
              <a:t>Numele</a:t>
            </a:r>
            <a:r>
              <a:rPr lang="en-US" altLang="en-US" sz="2400" dirty="0"/>
              <a:t> lor sunt </a:t>
            </a:r>
            <a:r>
              <a:rPr lang="en-US" altLang="en-US" sz="2400" dirty="0" err="1"/>
              <a:t>predefinite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specificația</a:t>
            </a:r>
            <a:r>
              <a:rPr lang="en-US" altLang="en-US" sz="2400" dirty="0"/>
              <a:t> IMAP;</a:t>
            </a:r>
          </a:p>
          <a:p>
            <a:pPr lvl="2" algn="just"/>
            <a:r>
              <a:rPr lang="en-US" altLang="en-US" sz="2400" dirty="0" err="1"/>
              <a:t>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începe</a:t>
            </a:r>
            <a:r>
              <a:rPr lang="en-US" altLang="en-US" sz="2400" dirty="0"/>
              <a:t> cu „\”.</a:t>
            </a:r>
          </a:p>
          <a:p>
            <a:pPr lvl="1" algn="just"/>
            <a:r>
              <a:rPr lang="en-US" altLang="en-US" sz="2600" dirty="0" err="1"/>
              <a:t>Cuvinte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cheie</a:t>
            </a:r>
            <a:r>
              <a:rPr lang="en-US" altLang="en-US" sz="2600" dirty="0"/>
              <a:t>:</a:t>
            </a:r>
          </a:p>
          <a:p>
            <a:pPr lvl="2"/>
            <a:r>
              <a:rPr lang="en-US" altLang="en-US" sz="2400" dirty="0"/>
              <a:t>Un </a:t>
            </a:r>
            <a:r>
              <a:rPr lang="en-US" altLang="en-US" sz="2400" dirty="0" err="1"/>
              <a:t>cuvânt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cheie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definit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implementarea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serverului</a:t>
            </a:r>
            <a:r>
              <a:rPr lang="en-US" altLang="en-US" sz="2400" dirty="0"/>
              <a:t>;</a:t>
            </a:r>
          </a:p>
          <a:p>
            <a:pPr lvl="2" algn="just"/>
            <a:r>
              <a:rPr lang="en-US" altLang="en-US" sz="2400" dirty="0" err="1"/>
              <a:t>Cuvintele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cheie</a:t>
            </a:r>
            <a:r>
              <a:rPr lang="en-US" altLang="en-US" sz="2400" dirty="0"/>
              <a:t> nu </a:t>
            </a:r>
            <a:r>
              <a:rPr lang="en-US" altLang="en-US" sz="2400" dirty="0" err="1"/>
              <a:t>încep</a:t>
            </a:r>
            <a:r>
              <a:rPr lang="en-US" altLang="en-US" sz="2400" dirty="0"/>
              <a:t> cu „\”.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0C4C6E7-E1AF-4D87-D03B-29015169548D}"/>
              </a:ext>
            </a:extLst>
          </p:cNvPr>
          <p:cNvSpPr txBox="1">
            <a:spLocks noChangeArrowheads="1"/>
          </p:cNvSpPr>
          <p:nvPr/>
        </p:nvSpPr>
        <p:spPr>
          <a:xfrm>
            <a:off x="6948237" y="3730647"/>
            <a:ext cx="5112218" cy="19731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800" dirty="0">
                <a:latin typeface="Courier New" charset="0"/>
                <a:ea typeface="Courier New" charset="0"/>
                <a:cs typeface="Courier New" charset="0"/>
              </a:rPr>
              <a:t>\Seen 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marcat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că</a:t>
            </a:r>
            <a:r>
              <a:rPr lang="en-US" altLang="en-US" sz="1800" dirty="0"/>
              <a:t> a </a:t>
            </a:r>
            <a:r>
              <a:rPr lang="en-US" altLang="en-US" sz="1800" dirty="0" err="1"/>
              <a:t>fost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citit</a:t>
            </a:r>
            <a:r>
              <a:rPr lang="en-US" altLang="en-US" sz="1800" dirty="0"/>
              <a:t>);</a:t>
            </a:r>
          </a:p>
          <a:p>
            <a:pPr>
              <a:lnSpc>
                <a:spcPct val="80000"/>
              </a:lnSpc>
            </a:pPr>
            <a:r>
              <a:rPr lang="en-US" altLang="en-US" sz="1800" dirty="0">
                <a:latin typeface="Courier New" charset="0"/>
                <a:ea typeface="Courier New" charset="0"/>
                <a:cs typeface="Courier New" charset="0"/>
              </a:rPr>
              <a:t>\Answered </a:t>
            </a:r>
            <a:r>
              <a:rPr lang="en-US" altLang="en-US" sz="1800" dirty="0"/>
              <a:t>(s-a </a:t>
            </a:r>
            <a:r>
              <a:rPr lang="en-US" altLang="en-US" sz="1800" dirty="0" err="1"/>
              <a:t>răspuns</a:t>
            </a:r>
            <a:r>
              <a:rPr lang="en-US" altLang="en-US" sz="1800" dirty="0"/>
              <a:t> la </a:t>
            </a:r>
            <a:r>
              <a:rPr lang="en-US" altLang="en-US" sz="1800" dirty="0" err="1"/>
              <a:t>mesaj</a:t>
            </a:r>
            <a:r>
              <a:rPr lang="en-US" altLang="en-US" sz="1800" dirty="0"/>
              <a:t>);</a:t>
            </a:r>
          </a:p>
          <a:p>
            <a:pPr>
              <a:lnSpc>
                <a:spcPct val="80000"/>
              </a:lnSpc>
            </a:pPr>
            <a:r>
              <a:rPr lang="en-US" altLang="en-US" sz="1800" dirty="0">
                <a:latin typeface="Courier New" charset="0"/>
                <a:ea typeface="Courier New" charset="0"/>
                <a:cs typeface="Courier New" charset="0"/>
              </a:rPr>
              <a:t>\Flagged 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marcat</a:t>
            </a:r>
            <a:r>
              <a:rPr lang="en-US" altLang="en-US" sz="1800" dirty="0"/>
              <a:t> ca </a:t>
            </a:r>
            <a:r>
              <a:rPr lang="en-US" altLang="en-US" sz="1800" dirty="0" err="1"/>
              <a:t>fiind</a:t>
            </a:r>
            <a:r>
              <a:rPr lang="en-US" altLang="en-US" sz="1800" dirty="0"/>
              <a:t> urgent);</a:t>
            </a:r>
            <a:endParaRPr lang="en-US" altLang="en-US" sz="1800" dirty="0">
              <a:ea typeface="Calibri" charset="0"/>
              <a:cs typeface="Calibri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800" dirty="0">
                <a:latin typeface="Courier New" charset="0"/>
                <a:ea typeface="Courier New" charset="0"/>
                <a:cs typeface="Courier New" charset="0"/>
              </a:rPr>
              <a:t>\Deleted 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marcat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să</a:t>
            </a:r>
            <a:r>
              <a:rPr lang="en-US" altLang="en-US" sz="1800" dirty="0"/>
              <a:t> fie </a:t>
            </a:r>
            <a:r>
              <a:rPr lang="en-US" altLang="en-US" sz="1800" dirty="0" err="1"/>
              <a:t>șters</a:t>
            </a:r>
            <a:r>
              <a:rPr lang="en-US" altLang="en-US" sz="1800" dirty="0"/>
              <a:t> de </a:t>
            </a:r>
            <a:r>
              <a:rPr lang="en-US" altLang="en-US" sz="1800" dirty="0" err="1"/>
              <a:t>comanda</a:t>
            </a:r>
            <a:r>
              <a:rPr lang="en-US" altLang="en-US" sz="1800" dirty="0"/>
              <a:t> EXPUNGE);</a:t>
            </a:r>
            <a:r>
              <a:rPr lang="en-US" altLang="en-US" sz="18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pPr>
              <a:lnSpc>
                <a:spcPct val="80000"/>
              </a:lnSpc>
            </a:pPr>
            <a:r>
              <a:rPr lang="en-US" altLang="en-US" sz="1800" dirty="0">
                <a:latin typeface="Courier New" charset="0"/>
                <a:ea typeface="Courier New" charset="0"/>
                <a:cs typeface="Courier New" charset="0"/>
              </a:rPr>
              <a:t>\Draft  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marcat</a:t>
            </a:r>
            <a:r>
              <a:rPr lang="en-US" altLang="en-US" sz="1800" dirty="0"/>
              <a:t> ca </a:t>
            </a:r>
            <a:r>
              <a:rPr lang="en-US" altLang="en-US" sz="1800" dirty="0" err="1"/>
              <a:t>nefiind</a:t>
            </a:r>
            <a:r>
              <a:rPr lang="en-US" altLang="en-US" sz="1800" dirty="0"/>
              <a:t> </a:t>
            </a:r>
            <a:r>
              <a:rPr lang="en-US" altLang="en-US" sz="1800" dirty="0" err="1"/>
              <a:t>în</a:t>
            </a:r>
            <a:r>
              <a:rPr lang="en-US" altLang="en-US" sz="1800" dirty="0"/>
              <a:t> curs de </a:t>
            </a:r>
            <a:r>
              <a:rPr lang="en-US" altLang="en-US" sz="1800" dirty="0" err="1"/>
              <a:t>editare</a:t>
            </a:r>
            <a:r>
              <a:rPr lang="en-US" altLang="en-US" sz="1800" dirty="0"/>
              <a:t>);</a:t>
            </a:r>
          </a:p>
          <a:p>
            <a:pPr>
              <a:lnSpc>
                <a:spcPct val="80000"/>
              </a:lnSpc>
            </a:pPr>
            <a:r>
              <a:rPr lang="en-US" altLang="en-US" sz="1800" dirty="0">
                <a:latin typeface="Courier New" charset="0"/>
                <a:ea typeface="Courier New" charset="0"/>
                <a:cs typeface="Courier New" charset="0"/>
              </a:rPr>
              <a:t>\Recent 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marcat</a:t>
            </a:r>
            <a:r>
              <a:rPr lang="en-US" altLang="en-US" sz="1800" dirty="0"/>
              <a:t> ca </a:t>
            </a:r>
            <a:r>
              <a:rPr lang="en-US" altLang="en-US" sz="1800" dirty="0" err="1"/>
              <a:t>fiind</a:t>
            </a:r>
            <a:r>
              <a:rPr lang="en-US" altLang="en-US" sz="1800" dirty="0"/>
              <a:t> recent </a:t>
            </a:r>
            <a:r>
              <a:rPr lang="en-US" altLang="en-US" sz="1800" dirty="0" err="1"/>
              <a:t>primit</a:t>
            </a:r>
            <a:r>
              <a:rPr lang="en-US" altLang="zh-CN" sz="1800" dirty="0"/>
              <a:t>).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0398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Concepte</a:t>
            </a:r>
            <a:r>
              <a:rPr lang="en-US" altLang="en-US" dirty="0"/>
              <a:t> SMTP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707C9-384C-CE5A-4880-52CEF6AE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44" y="2434901"/>
            <a:ext cx="8771540" cy="428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82" y="1783533"/>
            <a:ext cx="6236324" cy="1946495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en-US" altLang="en-US" sz="2000" dirty="0" err="1"/>
              <a:t>Scopul</a:t>
            </a:r>
            <a:r>
              <a:rPr lang="en-US" altLang="en-US" sz="2000" dirty="0"/>
              <a:t> principal al SMTP </a:t>
            </a:r>
            <a:r>
              <a:rPr lang="en-US" altLang="en-US" sz="2000" dirty="0" err="1"/>
              <a:t>este</a:t>
            </a:r>
            <a:r>
              <a:rPr lang="en-US" altLang="en-US" sz="2000" dirty="0"/>
              <a:t> de a </a:t>
            </a:r>
            <a:r>
              <a:rPr lang="en-US" altLang="en-US" sz="2000" dirty="0" err="1"/>
              <a:t>transfera</a:t>
            </a:r>
            <a:r>
              <a:rPr lang="en-US" altLang="en-US" sz="2000" dirty="0"/>
              <a:t> e-mail-</a:t>
            </a:r>
            <a:r>
              <a:rPr lang="en-US" altLang="en-US" sz="2000" dirty="0" err="1"/>
              <a:t>uri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între</a:t>
            </a:r>
            <a:r>
              <a:rPr lang="en-US" altLang="en-US" sz="2000" dirty="0"/>
              <a:t> server-</a:t>
            </a:r>
            <a:r>
              <a:rPr lang="en-US" altLang="en-US" sz="2000" dirty="0" err="1"/>
              <a:t>ele</a:t>
            </a:r>
            <a:r>
              <a:rPr lang="en-US" altLang="en-US" sz="2000" dirty="0"/>
              <a:t> de e-mail </a:t>
            </a:r>
            <a:r>
              <a:rPr lang="en-US" altLang="en-US" sz="2000" dirty="0" err="1"/>
              <a:t>fiind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esențial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și</a:t>
            </a:r>
            <a:r>
              <a:rPr lang="en-US" altLang="en-US" sz="2000" dirty="0"/>
              <a:t> pentru </a:t>
            </a:r>
            <a:r>
              <a:rPr lang="en-US" altLang="en-US" sz="2000" dirty="0" err="1"/>
              <a:t>clienții</a:t>
            </a:r>
            <a:r>
              <a:rPr lang="en-US" altLang="en-US" sz="2000" dirty="0"/>
              <a:t> de e-mail. Pentru a </a:t>
            </a:r>
            <a:r>
              <a:rPr lang="en-US" altLang="en-US" sz="2000" dirty="0" err="1"/>
              <a:t>trimite</a:t>
            </a:r>
            <a:r>
              <a:rPr lang="en-US" altLang="en-US" sz="2000" dirty="0"/>
              <a:t> e-</a:t>
            </a:r>
            <a:r>
              <a:rPr lang="en-US" altLang="en-US" sz="2000" dirty="0" err="1"/>
              <a:t>mailuri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clientul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trimite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mesajul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către</a:t>
            </a:r>
            <a:r>
              <a:rPr lang="en-US" altLang="en-US" sz="2000" dirty="0"/>
              <a:t> un server de e-mail de </a:t>
            </a:r>
            <a:r>
              <a:rPr lang="en-US" altLang="en-US" sz="2000" dirty="0" err="1"/>
              <a:t>ieșire</a:t>
            </a:r>
            <a:r>
              <a:rPr lang="en-US" altLang="en-US" sz="2000" dirty="0"/>
              <a:t>, care la </a:t>
            </a:r>
            <a:r>
              <a:rPr lang="en-US" altLang="en-US" sz="2000" dirty="0" err="1"/>
              <a:t>rândul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său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contactează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serverul</a:t>
            </a:r>
            <a:r>
              <a:rPr lang="en-US" altLang="en-US" sz="2000" dirty="0"/>
              <a:t> de e-mail de </a:t>
            </a:r>
            <a:r>
              <a:rPr lang="en-US" altLang="en-US" sz="2000" dirty="0" err="1"/>
              <a:t>destinație</a:t>
            </a:r>
            <a:r>
              <a:rPr lang="en-US" altLang="en-US" sz="2000" dirty="0"/>
              <a:t> pentru </a:t>
            </a:r>
            <a:r>
              <a:rPr lang="en-US" altLang="en-US" sz="2000" dirty="0" err="1"/>
              <a:t>livrare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fapt</a:t>
            </a:r>
            <a:r>
              <a:rPr lang="en-US" altLang="en-US" sz="2000" dirty="0"/>
              <a:t> pentru care </a:t>
            </a:r>
            <a:r>
              <a:rPr lang="en-US" altLang="en-US" sz="2000" dirty="0" err="1"/>
              <a:t>clientul</a:t>
            </a:r>
            <a:r>
              <a:rPr lang="en-US" altLang="en-US" sz="2000" dirty="0"/>
              <a:t> trebuie </a:t>
            </a:r>
            <a:r>
              <a:rPr lang="en-US" altLang="en-US" sz="2000" dirty="0" err="1"/>
              <a:t>configurat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utilizeze</a:t>
            </a:r>
            <a:r>
              <a:rPr lang="en-US" altLang="en-US" sz="2000" dirty="0"/>
              <a:t> un </a:t>
            </a:r>
            <a:r>
              <a:rPr lang="en-US" altLang="en-US" sz="2000" dirty="0" err="1"/>
              <a:t>serviciu</a:t>
            </a:r>
            <a:r>
              <a:rPr lang="en-US" altLang="en-US" sz="2000" dirty="0"/>
              <a:t> SMTP.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941136-D762-F214-485C-84E56996C337}"/>
              </a:ext>
            </a:extLst>
          </p:cNvPr>
          <p:cNvSpPr txBox="1">
            <a:spLocks/>
          </p:cNvSpPr>
          <p:nvPr/>
        </p:nvSpPr>
        <p:spPr>
          <a:xfrm>
            <a:off x="3856779" y="3604671"/>
            <a:ext cx="5042776" cy="194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90000"/>
              </a:lnSpc>
              <a:buNone/>
            </a:pPr>
            <a:r>
              <a:rPr lang="en-US" altLang="en-US" sz="2000" dirty="0">
                <a:latin typeface="Times New Roman" charset="0"/>
              </a:rPr>
              <a:t>De </a:t>
            </a:r>
            <a:r>
              <a:rPr lang="en-US" altLang="en-US" sz="2000" dirty="0" err="1">
                <a:latin typeface="Times New Roman" charset="0"/>
              </a:rPr>
              <a:t>remarcat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că</a:t>
            </a:r>
            <a:r>
              <a:rPr lang="en-US" altLang="en-US" sz="2000" dirty="0">
                <a:latin typeface="Times New Roman" charset="0"/>
              </a:rPr>
              <a:t> SMTP-</a:t>
            </a:r>
            <a:r>
              <a:rPr lang="en-US" altLang="en-US" sz="2000" dirty="0" err="1">
                <a:latin typeface="Times New Roman" charset="0"/>
              </a:rPr>
              <a:t>ul</a:t>
            </a:r>
            <a:r>
              <a:rPr lang="en-US" altLang="en-US" sz="2000" dirty="0">
                <a:latin typeface="Times New Roman" charset="0"/>
              </a:rPr>
              <a:t> nu </a:t>
            </a:r>
            <a:r>
              <a:rPr lang="en-US" altLang="en-US" sz="2000" dirty="0" err="1">
                <a:latin typeface="Times New Roman" charset="0"/>
              </a:rPr>
              <a:t>necesită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autentificare</a:t>
            </a:r>
            <a:r>
              <a:rPr lang="en-US" altLang="en-US" sz="2000" dirty="0">
                <a:latin typeface="Times New Roman" charset="0"/>
              </a:rPr>
              <a:t>. </a:t>
            </a:r>
            <a:r>
              <a:rPr lang="en-US" altLang="en-US" sz="2000" dirty="0" err="1">
                <a:latin typeface="Times New Roman" charset="0"/>
              </a:rPr>
              <a:t>Acest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lucru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permite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oricui</a:t>
            </a:r>
            <a:r>
              <a:rPr lang="en-US" altLang="en-US" sz="2000" dirty="0">
                <a:latin typeface="Times New Roman" charset="0"/>
              </a:rPr>
              <a:t> de pe Internet </a:t>
            </a:r>
            <a:r>
              <a:rPr lang="en-US" altLang="en-US" sz="2000" dirty="0" err="1">
                <a:latin typeface="Times New Roman" charset="0"/>
              </a:rPr>
              <a:t>să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trimită</a:t>
            </a:r>
            <a:r>
              <a:rPr lang="en-US" altLang="en-US" sz="2000" dirty="0">
                <a:latin typeface="Times New Roman" charset="0"/>
              </a:rPr>
              <a:t> e-</a:t>
            </a:r>
            <a:r>
              <a:rPr lang="en-US" altLang="en-US" sz="2000" dirty="0" err="1">
                <a:latin typeface="Times New Roman" charset="0"/>
              </a:rPr>
              <a:t>mailuri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către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oricine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altcineva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sau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chiar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către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grupuri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mari</a:t>
            </a:r>
            <a:r>
              <a:rPr lang="en-US" altLang="en-US" sz="2000" dirty="0">
                <a:latin typeface="Times New Roman" charset="0"/>
              </a:rPr>
              <a:t> de </a:t>
            </a:r>
            <a:r>
              <a:rPr lang="en-US" altLang="en-US" sz="2000" dirty="0" err="1">
                <a:latin typeface="Times New Roman" charset="0"/>
              </a:rPr>
              <a:t>oameni</a:t>
            </a:r>
            <a:r>
              <a:rPr lang="en-US" altLang="en-US" sz="2000" dirty="0">
                <a:latin typeface="Times New Roman" charset="0"/>
              </a:rPr>
              <a:t>. </a:t>
            </a:r>
            <a:r>
              <a:rPr lang="en-US" altLang="en-US" sz="2000" dirty="0" err="1">
                <a:latin typeface="Times New Roman" charset="0"/>
              </a:rPr>
              <a:t>Această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caracteristică</a:t>
            </a:r>
            <a:r>
              <a:rPr lang="en-US" altLang="en-US" sz="2000" dirty="0">
                <a:latin typeface="Times New Roman" charset="0"/>
              </a:rPr>
              <a:t> a SMTP face </a:t>
            </a:r>
            <a:r>
              <a:rPr lang="en-US" altLang="en-US" sz="2000" dirty="0" err="1">
                <a:latin typeface="Times New Roman" charset="0"/>
              </a:rPr>
              <a:t>posibilă</a:t>
            </a:r>
            <a:r>
              <a:rPr lang="en-US" altLang="en-US" sz="2000" dirty="0">
                <a:latin typeface="Times New Roman" charset="0"/>
              </a:rPr>
              <a:t> e-mail-</a:t>
            </a:r>
            <a:r>
              <a:rPr lang="en-US" altLang="en-US" sz="2000" dirty="0" err="1">
                <a:latin typeface="Times New Roman" charset="0"/>
              </a:rPr>
              <a:t>ul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nedorit</a:t>
            </a:r>
            <a:r>
              <a:rPr lang="en-US" altLang="en-US" sz="2000" dirty="0">
                <a:latin typeface="Times New Roman" charset="0"/>
              </a:rPr>
              <a:t> </a:t>
            </a:r>
            <a:r>
              <a:rPr lang="en-US" altLang="en-US" sz="2000" dirty="0" err="1">
                <a:latin typeface="Times New Roman" charset="0"/>
              </a:rPr>
              <a:t>sau</a:t>
            </a:r>
            <a:r>
              <a:rPr lang="en-US" altLang="en-US" sz="2000" dirty="0">
                <a:latin typeface="Times New Roman" charset="0"/>
              </a:rPr>
              <a:t> spam-</a:t>
            </a:r>
            <a:r>
              <a:rPr lang="en-US" altLang="en-US" sz="2000" dirty="0" err="1">
                <a:latin typeface="Times New Roman" charset="0"/>
              </a:rPr>
              <a:t>ul</a:t>
            </a:r>
            <a:r>
              <a:rPr lang="en-US" altLang="en-US" sz="2000" dirty="0">
                <a:latin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8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Comenzi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3000" dirty="0"/>
              <a:t>LOGIN </a:t>
            </a:r>
            <a:r>
              <a:rPr lang="en-US" altLang="en-US" sz="3000" dirty="0" err="1"/>
              <a:t>utilizator</a:t>
            </a:r>
            <a:r>
              <a:rPr lang="en-US" altLang="en-US" sz="3000" dirty="0"/>
              <a:t> </a:t>
            </a:r>
            <a:r>
              <a:rPr lang="en-US" altLang="en-US" sz="3000" dirty="0" err="1"/>
              <a:t>parolă</a:t>
            </a:r>
            <a:r>
              <a:rPr lang="en-US" altLang="en-US" sz="3000" dirty="0"/>
              <a:t>;</a:t>
            </a:r>
          </a:p>
          <a:p>
            <a:pPr algn="just"/>
            <a:r>
              <a:rPr lang="en-US" altLang="en-US" sz="3000" dirty="0"/>
              <a:t>SELECT </a:t>
            </a:r>
            <a:r>
              <a:rPr lang="en-US" altLang="en-US" sz="3000" dirty="0" err="1"/>
              <a:t>căsuță</a:t>
            </a:r>
            <a:r>
              <a:rPr lang="en-US" altLang="en-US" sz="3000" dirty="0"/>
              <a:t> </a:t>
            </a:r>
            <a:r>
              <a:rPr lang="en-US" altLang="en-US" sz="3000" dirty="0" err="1"/>
              <a:t>poștală</a:t>
            </a:r>
            <a:r>
              <a:rPr lang="en-US" altLang="en-US" sz="3000" dirty="0"/>
              <a:t>;</a:t>
            </a:r>
          </a:p>
          <a:p>
            <a:pPr algn="just"/>
            <a:r>
              <a:rPr lang="en-US" altLang="en-US" sz="3000" dirty="0"/>
              <a:t>CREATE </a:t>
            </a:r>
            <a:r>
              <a:rPr lang="en-US" altLang="en-US" sz="3000" dirty="0" err="1"/>
              <a:t>căsuță</a:t>
            </a:r>
            <a:r>
              <a:rPr lang="en-US" altLang="en-US" sz="3000" dirty="0"/>
              <a:t> </a:t>
            </a:r>
            <a:r>
              <a:rPr lang="en-US" altLang="en-US" sz="3000" dirty="0" err="1"/>
              <a:t>poștală</a:t>
            </a:r>
            <a:r>
              <a:rPr lang="en-US" altLang="en-US" sz="3000" dirty="0"/>
              <a:t> </a:t>
            </a:r>
            <a:r>
              <a:rPr lang="en-US" altLang="en-US" sz="3000" dirty="0" err="1"/>
              <a:t>nouă</a:t>
            </a:r>
            <a:r>
              <a:rPr lang="en-US" altLang="en-US" sz="3000" dirty="0"/>
              <a:t>;</a:t>
            </a:r>
          </a:p>
          <a:p>
            <a:pPr algn="just"/>
            <a:r>
              <a:rPr lang="en-US" altLang="en-US" sz="3000" dirty="0"/>
              <a:t>DELETE </a:t>
            </a:r>
            <a:r>
              <a:rPr lang="en-US" altLang="en-US" sz="3000" dirty="0" err="1"/>
              <a:t>căsuță</a:t>
            </a:r>
            <a:r>
              <a:rPr lang="en-US" altLang="en-US" sz="3000" dirty="0"/>
              <a:t> </a:t>
            </a:r>
            <a:r>
              <a:rPr lang="en-US" altLang="en-US" sz="3000" dirty="0" err="1"/>
              <a:t>poștală</a:t>
            </a:r>
            <a:r>
              <a:rPr lang="en-US" altLang="en-US" sz="3000" dirty="0"/>
              <a:t>;</a:t>
            </a:r>
          </a:p>
          <a:p>
            <a:pPr algn="just"/>
            <a:r>
              <a:rPr lang="en-US" altLang="en-US" sz="3000" dirty="0"/>
              <a:t>RENAME </a:t>
            </a:r>
            <a:r>
              <a:rPr lang="en-US" altLang="en-US" sz="3000" dirty="0" err="1"/>
              <a:t>nume</a:t>
            </a:r>
            <a:r>
              <a:rPr lang="en-US" altLang="en-US" sz="3000" dirty="0"/>
              <a:t> </a:t>
            </a:r>
            <a:r>
              <a:rPr lang="en-US" altLang="en-US" sz="3000" dirty="0" err="1"/>
              <a:t>vechi</a:t>
            </a:r>
            <a:r>
              <a:rPr lang="en-US" altLang="en-US" sz="3000" dirty="0"/>
              <a:t> </a:t>
            </a:r>
            <a:r>
              <a:rPr lang="en-US" altLang="en-US" sz="3000" dirty="0" err="1"/>
              <a:t>nume</a:t>
            </a:r>
            <a:r>
              <a:rPr lang="en-US" altLang="en-US" sz="3000" dirty="0"/>
              <a:t> </a:t>
            </a:r>
            <a:r>
              <a:rPr lang="en-US" altLang="en-US" sz="3000" dirty="0" err="1"/>
              <a:t>nou</a:t>
            </a:r>
            <a:r>
              <a:rPr lang="en-US" altLang="en-US" sz="3000" dirty="0"/>
              <a:t>;</a:t>
            </a:r>
          </a:p>
          <a:p>
            <a:pPr algn="just"/>
            <a:r>
              <a:rPr lang="en-US" altLang="en-US" sz="3000" dirty="0"/>
              <a:t>AUTHENTICATE;</a:t>
            </a:r>
          </a:p>
          <a:p>
            <a:pPr algn="just"/>
            <a:r>
              <a:rPr lang="en-US" altLang="en-US" sz="3000" dirty="0"/>
              <a:t>CLOSE;</a:t>
            </a:r>
          </a:p>
          <a:p>
            <a:pPr algn="just"/>
            <a:r>
              <a:rPr lang="en-US" altLang="en-US" sz="3000" dirty="0"/>
              <a:t>SEARCH;</a:t>
            </a:r>
          </a:p>
          <a:p>
            <a:pPr algn="just"/>
            <a:r>
              <a:rPr lang="en-US" altLang="en-US" sz="3000" dirty="0"/>
              <a:t>COPY.</a:t>
            </a:r>
          </a:p>
        </p:txBody>
      </p:sp>
      <p:pic>
        <p:nvPicPr>
          <p:cNvPr id="22530" name="Picture 2" descr="How to test IMAP connectivity for migration purposes">
            <a:extLst>
              <a:ext uri="{FF2B5EF4-FFF2-40B4-BE49-F238E27FC236}">
                <a16:creationId xmlns:a16="http://schemas.microsoft.com/office/drawing/2014/main" id="{27F5ED7E-59FC-C415-6E03-55A720C8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805" y="2566439"/>
            <a:ext cx="5514926" cy="3348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993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Sesiune</a:t>
            </a:r>
            <a:r>
              <a:rPr lang="en-US" altLang="en-US" dirty="0"/>
              <a:t> IMAP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9922323-5231-56AC-18E7-A1BD795A0A7F}"/>
              </a:ext>
            </a:extLst>
          </p:cNvPr>
          <p:cNvSpPr txBox="1">
            <a:spLocks noChangeArrowheads="1"/>
          </p:cNvSpPr>
          <p:nvPr/>
        </p:nvSpPr>
        <p:spPr>
          <a:xfrm>
            <a:off x="295717" y="1599139"/>
            <a:ext cx="11600565" cy="5119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* OK IMAP4rev1 Service Ready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C: </a:t>
            </a:r>
            <a:r>
              <a:rPr lang="en-US" altLang="en-US" sz="2200" b="1" dirty="0">
                <a:latin typeface="Courier New" charset="0"/>
                <a:ea typeface="Courier New" charset="0"/>
                <a:cs typeface="Courier New" charset="0"/>
              </a:rPr>
              <a:t>a001 login </a:t>
            </a:r>
            <a:r>
              <a:rPr lang="en-US" altLang="en-US" sz="2200" b="1" dirty="0" err="1">
                <a:latin typeface="Courier New" charset="0"/>
                <a:ea typeface="Courier New" charset="0"/>
                <a:cs typeface="Courier New" charset="0"/>
              </a:rPr>
              <a:t>rohit</a:t>
            </a:r>
            <a:r>
              <a:rPr lang="en-US" altLang="en-US" sz="2200" b="1" dirty="0">
                <a:latin typeface="Courier New" charset="0"/>
                <a:ea typeface="Courier New" charset="0"/>
                <a:cs typeface="Courier New" charset="0"/>
              </a:rPr>
              <a:t> zealous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a001 OK LOGIN completed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C: </a:t>
            </a:r>
            <a:r>
              <a:rPr lang="en-US" altLang="en-US" sz="2200" b="1" dirty="0">
                <a:latin typeface="Courier New" charset="0"/>
                <a:ea typeface="Courier New" charset="0"/>
                <a:cs typeface="Courier New" charset="0"/>
              </a:rPr>
              <a:t>a002 select inbox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* 18 EXISTS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* FLAGS(\Answered\Flagged\Deleted\Seen\Draft)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* 2 RECENT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* OK [UNSEEN 17] Message 17 is the first unseen message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* OK [UIDVALIDITY 3857529045] UIDs valid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a002 OK [READ-WRITE] SELECT completed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C: </a:t>
            </a:r>
            <a:r>
              <a:rPr lang="en-US" altLang="en-US" sz="2200" b="1" dirty="0">
                <a:latin typeface="Courier New" charset="0"/>
                <a:ea typeface="Courier New" charset="0"/>
                <a:cs typeface="Courier New" charset="0"/>
              </a:rPr>
              <a:t>a003 fetch 12 body[header]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* 12 FETCH (BODY[HEADER] {350}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Date: Wed, 11 August 2010 02:23:25 -0700 (PDT)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From: </a:t>
            </a:r>
            <a:r>
              <a:rPr lang="en-US" altLang="en-US" sz="2200" dirty="0" err="1">
                <a:latin typeface="Courier New" charset="0"/>
                <a:ea typeface="Courier New" charset="0"/>
                <a:cs typeface="Courier New" charset="0"/>
              </a:rPr>
              <a:t>rohit</a:t>
            </a: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 &lt;rohit.rk.mishra@gmail.com&gt;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Subject: weekend planning</a:t>
            </a:r>
          </a:p>
        </p:txBody>
      </p:sp>
    </p:spTree>
    <p:extLst>
      <p:ext uri="{BB962C8B-B14F-4D97-AF65-F5344CB8AC3E}">
        <p14:creationId xmlns:p14="http://schemas.microsoft.com/office/powerpoint/2010/main" val="2538288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Sesiune</a:t>
            </a:r>
            <a:r>
              <a:rPr lang="en-US" altLang="en-US" dirty="0"/>
              <a:t> IMAP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9922323-5231-56AC-18E7-A1BD795A0A7F}"/>
              </a:ext>
            </a:extLst>
          </p:cNvPr>
          <p:cNvSpPr txBox="1">
            <a:spLocks noChangeArrowheads="1"/>
          </p:cNvSpPr>
          <p:nvPr/>
        </p:nvSpPr>
        <p:spPr>
          <a:xfrm>
            <a:off x="295717" y="1599139"/>
            <a:ext cx="11600565" cy="5119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To: </a:t>
            </a:r>
            <a:r>
              <a:rPr lang="en-US" altLang="en-US" sz="2200" dirty="0" err="1">
                <a:latin typeface="Courier New" charset="0"/>
                <a:ea typeface="Courier New" charset="0"/>
                <a:cs typeface="Courier New" charset="0"/>
              </a:rPr>
              <a:t>rahul</a:t>
            </a: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 &lt;rahul1234@gmail.com&gt;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cc: </a:t>
            </a:r>
            <a:r>
              <a:rPr lang="en-US" altLang="en-US" sz="2200" dirty="0" err="1">
                <a:latin typeface="Courier New" charset="0"/>
                <a:ea typeface="Courier New" charset="0"/>
                <a:cs typeface="Courier New" charset="0"/>
              </a:rPr>
              <a:t>bharat</a:t>
            </a: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 &lt;igbharat@gmail.com&gt;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Message-Id: &lt;B27397-0100000@TIM01.de&gt;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MIME-Version: 1.0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Content-Type: TEXT/PLAIN; CHARSET=US-ASCII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)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a003 OK FETCH completed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C: </a:t>
            </a:r>
            <a:r>
              <a:rPr lang="en-US" altLang="en-US" sz="2200" b="1" dirty="0">
                <a:latin typeface="Courier New" charset="0"/>
                <a:ea typeface="Courier New" charset="0"/>
                <a:cs typeface="Courier New" charset="0"/>
              </a:rPr>
              <a:t>a004 store 12 +flags \deleted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* 12 FETCH (FLAGS (\Seen \Deleted))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a004 OK +FLAGS completed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C: </a:t>
            </a:r>
            <a:r>
              <a:rPr lang="en-US" altLang="en-US" sz="2200" b="1" dirty="0">
                <a:latin typeface="Courier New" charset="0"/>
                <a:ea typeface="Courier New" charset="0"/>
                <a:cs typeface="Courier New" charset="0"/>
              </a:rPr>
              <a:t>a005 logout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* BYE IMAP4rev1 server terminating connection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200" dirty="0">
                <a:latin typeface="Courier New" charset="0"/>
                <a:ea typeface="Courier New" charset="0"/>
                <a:cs typeface="Courier New" charset="0"/>
              </a:rPr>
              <a:t>S: a005 OK LOGOUT completed</a:t>
            </a:r>
          </a:p>
        </p:txBody>
      </p:sp>
    </p:spTree>
    <p:extLst>
      <p:ext uri="{BB962C8B-B14F-4D97-AF65-F5344CB8AC3E}">
        <p14:creationId xmlns:p14="http://schemas.microsoft.com/office/powerpoint/2010/main" val="663795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A3379A-A8A3-25EF-D473-E08A5ABE3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2" y="351131"/>
            <a:ext cx="8133778" cy="6320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Demo: </a:t>
            </a:r>
            <a:r>
              <a:rPr lang="en-US" altLang="en-US" dirty="0" err="1"/>
              <a:t>Sesiune</a:t>
            </a:r>
            <a:br>
              <a:rPr lang="en-US" altLang="en-US" dirty="0"/>
            </a:br>
            <a:r>
              <a:rPr lang="en-US" altLang="en-US" dirty="0"/>
              <a:t>IMAP4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C4777E-F1A9-6903-0B48-3E587649B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544" y="1724100"/>
            <a:ext cx="7616091" cy="5016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AE8911-1455-B8AB-FD94-AB2A8BDFB255}"/>
              </a:ext>
            </a:extLst>
          </p:cNvPr>
          <p:cNvSpPr txBox="1"/>
          <p:nvPr/>
        </p:nvSpPr>
        <p:spPr>
          <a:xfrm>
            <a:off x="6544342" y="6389522"/>
            <a:ext cx="402576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https://www.pocketsoap.com/tcptrace/</a:t>
            </a:r>
          </a:p>
        </p:txBody>
      </p:sp>
      <p:pic>
        <p:nvPicPr>
          <p:cNvPr id="6" name="Picture 2" descr="tcptrace - Official Homepage">
            <a:extLst>
              <a:ext uri="{FF2B5EF4-FFF2-40B4-BE49-F238E27FC236}">
                <a16:creationId xmlns:a16="http://schemas.microsoft.com/office/drawing/2014/main" id="{74DF70F2-1544-12B1-CDDC-BE8B52AA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75" y="4988688"/>
            <a:ext cx="3619500" cy="12573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819F3A-7507-F8D0-D157-2AA2C9A17717}"/>
              </a:ext>
            </a:extLst>
          </p:cNvPr>
          <p:cNvSpPr txBox="1"/>
          <p:nvPr/>
        </p:nvSpPr>
        <p:spPr>
          <a:xfrm>
            <a:off x="6985534" y="2994088"/>
            <a:ext cx="3351998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https://www.hmailserver.com/</a:t>
            </a:r>
          </a:p>
        </p:txBody>
      </p:sp>
      <p:pic>
        <p:nvPicPr>
          <p:cNvPr id="8" name="Picture 4" descr="Instalación hMailServer – Informático curioso">
            <a:extLst>
              <a:ext uri="{FF2B5EF4-FFF2-40B4-BE49-F238E27FC236}">
                <a16:creationId xmlns:a16="http://schemas.microsoft.com/office/drawing/2014/main" id="{CA0EE9E7-F577-9347-DC74-2C7AE78A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42" y="1874545"/>
            <a:ext cx="4234382" cy="95244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emo">
            <a:extLst>
              <a:ext uri="{FF2B5EF4-FFF2-40B4-BE49-F238E27FC236}">
                <a16:creationId xmlns:a16="http://schemas.microsoft.com/office/drawing/2014/main" id="{85B5D936-5B54-195C-96A7-F5038F9E1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07" y="462786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45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Fluxuri</a:t>
            </a:r>
            <a:r>
              <a:rPr lang="en-US" altLang="en-US" dirty="0"/>
              <a:t> de </a:t>
            </a:r>
            <a:r>
              <a:rPr lang="en-US" altLang="en-US" dirty="0" err="1"/>
              <a:t>lucru</a:t>
            </a:r>
            <a:r>
              <a:rPr lang="en-US" altLang="en-US" dirty="0"/>
              <a:t> POP versus IMAP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5407263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600" dirty="0"/>
              <a:t>Flux de </a:t>
            </a:r>
            <a:r>
              <a:rPr lang="en-US" altLang="en-US" sz="2600" dirty="0" err="1"/>
              <a:t>lucru</a:t>
            </a:r>
            <a:r>
              <a:rPr lang="en-US" altLang="en-US" sz="2600" dirty="0"/>
              <a:t> POP:</a:t>
            </a:r>
          </a:p>
          <a:p>
            <a:pPr lvl="1" algn="just"/>
            <a:r>
              <a:rPr lang="en-US" altLang="en-US" sz="2400" dirty="0" err="1"/>
              <a:t>Conectare</a:t>
            </a:r>
            <a:r>
              <a:rPr lang="en-US" altLang="en-US" sz="2400" dirty="0"/>
              <a:t> la server;</a:t>
            </a:r>
          </a:p>
          <a:p>
            <a:pPr lvl="1" algn="just"/>
            <a:r>
              <a:rPr lang="en-US" altLang="en-US" sz="2400" dirty="0" err="1"/>
              <a:t>Preluare</a:t>
            </a:r>
            <a:r>
              <a:rPr lang="en-US" altLang="en-US" sz="2400" dirty="0"/>
              <a:t> e-mail-</a:t>
            </a:r>
            <a:r>
              <a:rPr lang="en-US" altLang="en-US" sz="2400" dirty="0" err="1"/>
              <a:t>uri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noi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Stocare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locală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Ștergere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mesaje</a:t>
            </a:r>
            <a:r>
              <a:rPr lang="en-US" altLang="en-US" sz="2400" dirty="0"/>
              <a:t> de pe server (*);</a:t>
            </a:r>
          </a:p>
          <a:p>
            <a:pPr lvl="1" algn="just"/>
            <a:r>
              <a:rPr lang="en-US" altLang="en-US" sz="2400" dirty="0" err="1"/>
              <a:t>Deconectare</a:t>
            </a:r>
            <a:r>
              <a:rPr lang="en-US" altLang="en-US" sz="2400" dirty="0"/>
              <a:t>.</a:t>
            </a:r>
          </a:p>
          <a:p>
            <a:pPr marL="457200" lvl="1" indent="0" algn="just">
              <a:buNone/>
            </a:pPr>
            <a:r>
              <a:rPr lang="en-US" altLang="en-US" sz="1800" dirty="0"/>
              <a:t>(*) </a:t>
            </a:r>
            <a:r>
              <a:rPr lang="en-US" altLang="en-US" sz="1800" dirty="0" err="1"/>
              <a:t>Comportamentul</a:t>
            </a:r>
            <a:r>
              <a:rPr lang="en-US" altLang="en-US" sz="1800" dirty="0"/>
              <a:t> implicit al POP </a:t>
            </a:r>
            <a:r>
              <a:rPr lang="en-US" altLang="en-US" sz="1800" dirty="0" err="1"/>
              <a:t>este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ștergerea</a:t>
            </a:r>
            <a:r>
              <a:rPr lang="en-US" altLang="en-US" sz="1800" dirty="0"/>
              <a:t> e-mail-</a:t>
            </a:r>
            <a:r>
              <a:rPr lang="en-US" altLang="en-US" sz="1800" dirty="0" err="1"/>
              <a:t>urilor</a:t>
            </a:r>
            <a:r>
              <a:rPr lang="en-US" altLang="en-US" sz="1800" dirty="0"/>
              <a:t> de pe server. Cu </a:t>
            </a:r>
            <a:r>
              <a:rPr lang="en-US" altLang="en-US" sz="1800" dirty="0" err="1"/>
              <a:t>toate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acestea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majoritatea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clienților</a:t>
            </a:r>
            <a:r>
              <a:rPr lang="en-US" altLang="en-US" sz="1800" dirty="0"/>
              <a:t> POP </a:t>
            </a:r>
            <a:r>
              <a:rPr lang="en-US" altLang="en-US" sz="1800" dirty="0" err="1"/>
              <a:t>oferă</a:t>
            </a:r>
            <a:r>
              <a:rPr lang="en-US" altLang="en-US" sz="1800" dirty="0"/>
              <a:t> </a:t>
            </a:r>
            <a:r>
              <a:rPr lang="en-US" altLang="en-US" sz="1800" dirty="0" err="1"/>
              <a:t>și</a:t>
            </a:r>
            <a:r>
              <a:rPr lang="en-US" altLang="en-US" sz="1800" dirty="0"/>
              <a:t> o </a:t>
            </a:r>
            <a:r>
              <a:rPr lang="en-US" altLang="en-US" sz="1800" dirty="0" err="1"/>
              <a:t>opțiune</a:t>
            </a:r>
            <a:r>
              <a:rPr lang="en-US" altLang="en-US" sz="1800" dirty="0"/>
              <a:t> de a </a:t>
            </a:r>
            <a:r>
              <a:rPr lang="en-US" altLang="en-US" sz="1800" dirty="0" err="1"/>
              <a:t>lăsa</a:t>
            </a:r>
            <a:r>
              <a:rPr lang="en-US" altLang="en-US" sz="1800" dirty="0"/>
              <a:t> o </a:t>
            </a:r>
            <a:r>
              <a:rPr lang="en-US" altLang="en-US" sz="1800" dirty="0" err="1"/>
              <a:t>copie</a:t>
            </a:r>
            <a:r>
              <a:rPr lang="en-US" altLang="en-US" sz="1800" dirty="0"/>
              <a:t> a </a:t>
            </a:r>
            <a:r>
              <a:rPr lang="en-US" altLang="en-US" sz="1800" dirty="0" err="1"/>
              <a:t>mesajelor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descărcate</a:t>
            </a:r>
            <a:r>
              <a:rPr lang="en-US" altLang="en-US" sz="1800" dirty="0"/>
              <a:t> pe server.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058C-7D30-AB9E-1371-71DDF4B5792E}"/>
              </a:ext>
            </a:extLst>
          </p:cNvPr>
          <p:cNvSpPr txBox="1">
            <a:spLocks/>
          </p:cNvSpPr>
          <p:nvPr/>
        </p:nvSpPr>
        <p:spPr>
          <a:xfrm>
            <a:off x="6095999" y="1801639"/>
            <a:ext cx="5891735" cy="4878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600" dirty="0"/>
              <a:t>Flux de </a:t>
            </a:r>
            <a:r>
              <a:rPr lang="en-US" altLang="en-US" sz="2600" dirty="0" err="1"/>
              <a:t>lucru</a:t>
            </a:r>
            <a:r>
              <a:rPr lang="en-US" altLang="en-US" sz="2600" dirty="0"/>
              <a:t> IMAP:</a:t>
            </a:r>
          </a:p>
          <a:p>
            <a:pPr lvl="1" algn="just"/>
            <a:r>
              <a:rPr lang="en-US" altLang="en-US" sz="2400" dirty="0" err="1"/>
              <a:t>Conectare</a:t>
            </a:r>
            <a:r>
              <a:rPr lang="en-US" altLang="en-US" sz="2400" dirty="0"/>
              <a:t> la server;</a:t>
            </a:r>
          </a:p>
          <a:p>
            <a:pPr lvl="1" algn="just"/>
            <a:r>
              <a:rPr lang="en-US" altLang="en-US" sz="2400" dirty="0" err="1"/>
              <a:t>Preluare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conținut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solicitat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utilizator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si</a:t>
            </a:r>
            <a:r>
              <a:rPr lang="en-US" altLang="en-US" sz="2400" dirty="0"/>
              <a:t> cache local, de ex. </a:t>
            </a:r>
            <a:r>
              <a:rPr lang="en-US" altLang="en-US" sz="2400" dirty="0" err="1"/>
              <a:t>lista</a:t>
            </a:r>
            <a:r>
              <a:rPr lang="en-US" altLang="en-US" sz="2400" dirty="0"/>
              <a:t> de e-mail-</a:t>
            </a:r>
            <a:r>
              <a:rPr lang="en-US" altLang="en-US" sz="2400" dirty="0" err="1"/>
              <a:t>uri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noi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rezumate</a:t>
            </a:r>
            <a:r>
              <a:rPr lang="en-US" altLang="en-US" sz="2400" dirty="0"/>
              <a:t> ale </a:t>
            </a:r>
            <a:r>
              <a:rPr lang="en-US" altLang="en-US" sz="2400" dirty="0" err="1"/>
              <a:t>mesajelor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conținutul</a:t>
            </a:r>
            <a:r>
              <a:rPr lang="en-US" altLang="en-US" sz="2400" dirty="0"/>
              <a:t> e-mail-</a:t>
            </a:r>
            <a:r>
              <a:rPr lang="en-US" altLang="en-US" sz="2400" dirty="0" err="1"/>
              <a:t>urilor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selectate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</a:t>
            </a:r>
            <a:r>
              <a:rPr lang="en-US" altLang="en-US" sz="2400" dirty="0"/>
              <a:t> mod explicit;</a:t>
            </a:r>
          </a:p>
          <a:p>
            <a:pPr lvl="1"/>
            <a:r>
              <a:rPr lang="en-US" altLang="en-US" sz="2400" dirty="0" err="1"/>
              <a:t>Procesare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modificări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utilizatorilor</a:t>
            </a:r>
            <a:r>
              <a:rPr lang="en-US" altLang="en-US" sz="2400" dirty="0"/>
              <a:t>, de ex. </a:t>
            </a:r>
            <a:r>
              <a:rPr lang="en-US" altLang="en-US" sz="2400" dirty="0" err="1"/>
              <a:t>marcarea</a:t>
            </a:r>
            <a:r>
              <a:rPr lang="en-US" altLang="en-US" sz="2400" dirty="0"/>
              <a:t> e-mail-</a:t>
            </a:r>
            <a:r>
              <a:rPr lang="en-US" altLang="en-US" sz="2400" dirty="0" err="1"/>
              <a:t>ului</a:t>
            </a:r>
            <a:r>
              <a:rPr lang="en-US" altLang="en-US" sz="2400" dirty="0"/>
              <a:t> ca </a:t>
            </a:r>
            <a:r>
              <a:rPr lang="en-US" altLang="en-US" sz="2400" dirty="0" err="1"/>
              <a:t>citit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ștergerea</a:t>
            </a:r>
            <a:r>
              <a:rPr lang="en-US" altLang="en-US" sz="2400" dirty="0"/>
              <a:t> e-mail-</a:t>
            </a:r>
            <a:r>
              <a:rPr lang="en-US" altLang="en-US" sz="2400" dirty="0" err="1"/>
              <a:t>ului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Deconectare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404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Fluxuri</a:t>
            </a:r>
            <a:r>
              <a:rPr lang="en-US" altLang="en-US" dirty="0"/>
              <a:t> de </a:t>
            </a:r>
            <a:r>
              <a:rPr lang="en-US" altLang="en-US" dirty="0" err="1"/>
              <a:t>lucru</a:t>
            </a:r>
            <a:r>
              <a:rPr lang="en-US" altLang="en-US" dirty="0"/>
              <a:t> POP versus IMAP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AF6908-E3E4-A4F2-6DFC-2CDF7367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25" y="2023652"/>
            <a:ext cx="9759950" cy="47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3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POP versus IMAP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800" dirty="0"/>
              <a:t>E-mail </a:t>
            </a:r>
            <a:r>
              <a:rPr lang="en-US" altLang="en-US" sz="2800" dirty="0" err="1"/>
              <a:t>stocat</a:t>
            </a:r>
            <a:r>
              <a:rPr lang="en-US" altLang="en-US" sz="2800" dirty="0"/>
              <a:t> local, </a:t>
            </a:r>
            <a:r>
              <a:rPr lang="en-US" altLang="en-US" sz="2800" dirty="0" err="1"/>
              <a:t>adică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întotdeauna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accesibil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chiar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fără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conexiune</a:t>
            </a:r>
            <a:r>
              <a:rPr lang="en-US" altLang="en-US" sz="2800" dirty="0"/>
              <a:t> la Internet;</a:t>
            </a:r>
          </a:p>
          <a:p>
            <a:pPr algn="just"/>
            <a:r>
              <a:rPr lang="en-US" altLang="en-US" sz="2800" dirty="0" err="1"/>
              <a:t>Conexiune</a:t>
            </a:r>
            <a:r>
              <a:rPr lang="en-US" altLang="en-US" sz="2800" dirty="0"/>
              <a:t> la Internet </a:t>
            </a:r>
            <a:r>
              <a:rPr lang="en-US" altLang="en-US" sz="2800" dirty="0" err="1"/>
              <a:t>necesară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numai</a:t>
            </a:r>
            <a:r>
              <a:rPr lang="en-US" altLang="en-US" sz="2800" dirty="0"/>
              <a:t> pentru </a:t>
            </a:r>
            <a:r>
              <a:rPr lang="en-US" altLang="en-US" sz="2800" dirty="0" err="1"/>
              <a:t>trimiterea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primirea</a:t>
            </a:r>
            <a:r>
              <a:rPr lang="en-US" altLang="en-US" sz="2800" dirty="0"/>
              <a:t> de e-mail;</a:t>
            </a:r>
          </a:p>
          <a:p>
            <a:pPr algn="just"/>
            <a:r>
              <a:rPr lang="en-US" altLang="en-US" sz="2800" dirty="0" err="1"/>
              <a:t>Economisește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spațiu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stocare</a:t>
            </a:r>
            <a:r>
              <a:rPr lang="en-US" altLang="en-US" sz="2800" dirty="0"/>
              <a:t> pe server;</a:t>
            </a:r>
          </a:p>
          <a:p>
            <a:pPr algn="just"/>
            <a:r>
              <a:rPr lang="en-US" altLang="en-US" sz="2800" dirty="0" err="1"/>
              <a:t>Opțiunea</a:t>
            </a:r>
            <a:r>
              <a:rPr lang="en-US" altLang="en-US" sz="2800" dirty="0"/>
              <a:t> de a </a:t>
            </a:r>
            <a:r>
              <a:rPr lang="en-US" altLang="en-US" sz="2800" dirty="0" err="1"/>
              <a:t>lăsa</a:t>
            </a:r>
            <a:r>
              <a:rPr lang="en-US" altLang="en-US" sz="2800" dirty="0"/>
              <a:t> o </a:t>
            </a:r>
            <a:r>
              <a:rPr lang="en-US" altLang="en-US" sz="2800" dirty="0" err="1"/>
              <a:t>copie</a:t>
            </a:r>
            <a:r>
              <a:rPr lang="en-US" altLang="en-US" sz="2800" dirty="0"/>
              <a:t> a e-mail-</a:t>
            </a:r>
            <a:r>
              <a:rPr lang="en-US" altLang="en-US" sz="2800" dirty="0" err="1"/>
              <a:t>ului</a:t>
            </a:r>
            <a:r>
              <a:rPr lang="en-US" altLang="en-US" sz="2800" dirty="0"/>
              <a:t> pe server;</a:t>
            </a:r>
          </a:p>
          <a:p>
            <a:pPr algn="just"/>
            <a:r>
              <a:rPr lang="en-US" altLang="en-US" sz="2800" dirty="0" err="1"/>
              <a:t>Consolidează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multe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conturi</a:t>
            </a:r>
            <a:r>
              <a:rPr lang="en-US" altLang="en-US" sz="2800" dirty="0"/>
              <a:t> de e-mail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servere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într</a:t>
            </a:r>
            <a:r>
              <a:rPr lang="en-US" altLang="en-US" sz="2800" dirty="0"/>
              <a:t>-o </a:t>
            </a:r>
            <a:r>
              <a:rPr lang="en-US" altLang="en-US" sz="2800" dirty="0" err="1"/>
              <a:t>singură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căsuță</a:t>
            </a:r>
            <a:r>
              <a:rPr lang="en-US" altLang="en-US" sz="2800" dirty="0"/>
              <a:t> de e-mail.</a:t>
            </a:r>
          </a:p>
        </p:txBody>
      </p:sp>
    </p:spTree>
    <p:extLst>
      <p:ext uri="{BB962C8B-B14F-4D97-AF65-F5344CB8AC3E}">
        <p14:creationId xmlns:p14="http://schemas.microsoft.com/office/powerpoint/2010/main" val="268495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IMAP versus POP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800" dirty="0"/>
              <a:t>E-mail </a:t>
            </a:r>
            <a:r>
              <a:rPr lang="en-US" altLang="en-US" sz="2800" dirty="0" err="1"/>
              <a:t>stocat</a:t>
            </a:r>
            <a:r>
              <a:rPr lang="en-US" altLang="en-US" sz="2800" dirty="0"/>
              <a:t> pe server de la </a:t>
            </a:r>
            <a:r>
              <a:rPr lang="en-US" altLang="en-US" sz="2800" dirty="0" err="1"/>
              <a:t>distanță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adică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accesibil</a:t>
            </a:r>
            <a:r>
              <a:rPr lang="en-US" altLang="en-US" sz="2800" dirty="0"/>
              <a:t> din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multe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locații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diferite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Conexiune</a:t>
            </a:r>
            <a:r>
              <a:rPr lang="en-US" altLang="en-US" sz="2800" dirty="0"/>
              <a:t> la Internet </a:t>
            </a:r>
            <a:r>
              <a:rPr lang="en-US" altLang="en-US" sz="2800" dirty="0" err="1"/>
              <a:t>necesară</a:t>
            </a:r>
            <a:r>
              <a:rPr lang="en-US" altLang="en-US" sz="2800" dirty="0"/>
              <a:t> pentru a </a:t>
            </a:r>
            <a:r>
              <a:rPr lang="en-US" altLang="en-US" sz="2800" dirty="0" err="1"/>
              <a:t>accesa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poșta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Prezentare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rapidă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deoarece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numai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anteturile</a:t>
            </a:r>
            <a:r>
              <a:rPr lang="en-US" altLang="en-US" sz="2800" dirty="0"/>
              <a:t> sunt </a:t>
            </a:r>
            <a:r>
              <a:rPr lang="en-US" altLang="en-US" sz="2800" dirty="0" err="1"/>
              <a:t>descărcate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până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când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conținutul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solicitat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mod explicit;</a:t>
            </a:r>
          </a:p>
          <a:p>
            <a:pPr algn="just"/>
            <a:r>
              <a:rPr lang="en-US" altLang="en-US" sz="2800" dirty="0"/>
              <a:t>E-</a:t>
            </a:r>
            <a:r>
              <a:rPr lang="en-US" altLang="en-US" sz="2800" dirty="0" err="1"/>
              <a:t>mailul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copiat</a:t>
            </a:r>
            <a:r>
              <a:rPr lang="en-US" altLang="en-US" sz="2800" dirty="0"/>
              <a:t> automat </a:t>
            </a:r>
            <a:r>
              <a:rPr lang="en-US" altLang="en-US" sz="2800" dirty="0" err="1"/>
              <a:t>dacă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serverul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gestionat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corect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Economisește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spațiu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stocare</a:t>
            </a:r>
            <a:r>
              <a:rPr lang="en-US" altLang="en-US" sz="2800" dirty="0"/>
              <a:t> local;</a:t>
            </a:r>
          </a:p>
          <a:p>
            <a:pPr algn="just"/>
            <a:r>
              <a:rPr lang="en-US" altLang="en-US" sz="2800" dirty="0" err="1"/>
              <a:t>Opțiunea</a:t>
            </a:r>
            <a:r>
              <a:rPr lang="en-US" altLang="en-US" sz="2800" dirty="0"/>
              <a:t> de a </a:t>
            </a:r>
            <a:r>
              <a:rPr lang="en-US" altLang="en-US" sz="2800" dirty="0" err="1"/>
              <a:t>stoca</a:t>
            </a:r>
            <a:r>
              <a:rPr lang="en-US" altLang="en-US" sz="2800" dirty="0"/>
              <a:t> e-mail-urile la </a:t>
            </a:r>
            <a:r>
              <a:rPr lang="en-US" altLang="en-US" sz="2800" dirty="0" err="1"/>
              <a:t>nivel</a:t>
            </a:r>
            <a:r>
              <a:rPr lang="en-US" altLang="en-US" sz="2800" dirty="0"/>
              <a:t> local.</a:t>
            </a:r>
          </a:p>
        </p:txBody>
      </p:sp>
    </p:spTree>
    <p:extLst>
      <p:ext uri="{BB962C8B-B14F-4D97-AF65-F5344CB8AC3E}">
        <p14:creationId xmlns:p14="http://schemas.microsoft.com/office/powerpoint/2010/main" val="103351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Comparație</a:t>
            </a:r>
            <a:r>
              <a:rPr lang="en-US" altLang="en-US" dirty="0"/>
              <a:t> </a:t>
            </a:r>
            <a:r>
              <a:rPr lang="en-US" altLang="en-US" dirty="0" err="1"/>
              <a:t>între</a:t>
            </a:r>
            <a:r>
              <a:rPr lang="en-US" altLang="en-US" dirty="0"/>
              <a:t> POP </a:t>
            </a:r>
            <a:r>
              <a:rPr lang="en-US" altLang="en-US" dirty="0" err="1"/>
              <a:t>și</a:t>
            </a:r>
            <a:r>
              <a:rPr lang="en-US" altLang="en-US" dirty="0"/>
              <a:t> IMAP</a:t>
            </a:r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F8BDC408-947C-48A6-BC41-243B906A2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14904"/>
              </p:ext>
            </p:extLst>
          </p:nvPr>
        </p:nvGraphicFramePr>
        <p:xfrm>
          <a:off x="155074" y="1200929"/>
          <a:ext cx="11934258" cy="5562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7612513">
                  <a:extLst>
                    <a:ext uri="{9D8B030D-6E8A-4147-A177-3AD203B41FA5}">
                      <a16:colId xmlns:a16="http://schemas.microsoft.com/office/drawing/2014/main" val="3863759157"/>
                    </a:ext>
                  </a:extLst>
                </a:gridCol>
                <a:gridCol w="2242687">
                  <a:extLst>
                    <a:ext uri="{9D8B030D-6E8A-4147-A177-3AD203B41FA5}">
                      <a16:colId xmlns:a16="http://schemas.microsoft.com/office/drawing/2014/main" val="1203818258"/>
                    </a:ext>
                  </a:extLst>
                </a:gridCol>
                <a:gridCol w="2079058">
                  <a:extLst>
                    <a:ext uri="{9D8B030D-6E8A-4147-A177-3AD203B41FA5}">
                      <a16:colId xmlns:a16="http://schemas.microsoft.com/office/drawing/2014/main" val="896179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Caracteristică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269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este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definit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protocolul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RFC 1939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RFC 2060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137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Portul</a:t>
                      </a:r>
                      <a:r>
                        <a:rPr lang="en-US" dirty="0"/>
                        <a:t> TCP </a:t>
                      </a:r>
                      <a:r>
                        <a:rPr lang="en-US" dirty="0" err="1"/>
                        <a:t>folosit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65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este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stocat</a:t>
                      </a:r>
                      <a:r>
                        <a:rPr lang="en-US" dirty="0"/>
                        <a:t> e-mail-</a:t>
                      </a:r>
                      <a:r>
                        <a:rPr lang="en-US" dirty="0" err="1"/>
                        <a:t>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PC-</a:t>
                      </a:r>
                      <a:r>
                        <a:rPr lang="en-US" dirty="0" err="1"/>
                        <a:t>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utilizatorului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75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este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citit</a:t>
                      </a:r>
                      <a:r>
                        <a:rPr lang="en-US" dirty="0"/>
                        <a:t> e-mail-</a:t>
                      </a:r>
                      <a:r>
                        <a:rPr lang="en-US" dirty="0" err="1"/>
                        <a:t>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Off-line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On-line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8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Timpul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necesar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conectării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420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Folosirea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resurselor</a:t>
                      </a:r>
                      <a:r>
                        <a:rPr lang="en-US" dirty="0"/>
                        <a:t> server-</a:t>
                      </a:r>
                      <a:r>
                        <a:rPr lang="en-US" dirty="0" err="1"/>
                        <a:t>ului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Minimă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Intensă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8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 </a:t>
                      </a:r>
                      <a:r>
                        <a:rPr lang="en-US" dirty="0" err="1"/>
                        <a:t>multe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cutii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poștale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36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Cine face </a:t>
                      </a:r>
                      <a:r>
                        <a:rPr lang="en-US" dirty="0" err="1"/>
                        <a:t>copii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sigurață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cutiilor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poștale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Utilizatorul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ISP-</a:t>
                      </a:r>
                      <a:r>
                        <a:rPr lang="en-US" dirty="0" err="1"/>
                        <a:t>ul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78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Bun pentru </a:t>
                      </a:r>
                      <a:r>
                        <a:rPr lang="en-US" dirty="0" err="1"/>
                        <a:t>utilizatorii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mobili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8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Controlul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utilizatorului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asupra</a:t>
                      </a:r>
                      <a:r>
                        <a:rPr lang="en-US" dirty="0"/>
                        <a:t> e-mail-</a:t>
                      </a:r>
                      <a:r>
                        <a:rPr lang="en-US" dirty="0" err="1"/>
                        <a:t>urilor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preluate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61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Descărcare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parțială</a:t>
                      </a:r>
                      <a:r>
                        <a:rPr lang="en-US" dirty="0"/>
                        <a:t> a </a:t>
                      </a:r>
                      <a:r>
                        <a:rPr lang="en-US" dirty="0" err="1"/>
                        <a:t>mesajelor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72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Volumul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discului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alocat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disck</a:t>
                      </a:r>
                      <a:r>
                        <a:rPr lang="en-US" dirty="0"/>
                        <a:t> quota) </a:t>
                      </a:r>
                      <a:r>
                        <a:rPr lang="en-US" dirty="0" err="1"/>
                        <a:t>este</a:t>
                      </a:r>
                      <a:r>
                        <a:rPr lang="en-US" dirty="0"/>
                        <a:t> o </a:t>
                      </a:r>
                      <a:r>
                        <a:rPr lang="en-US" dirty="0" err="1"/>
                        <a:t>problemă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putea</a:t>
                      </a:r>
                      <a:r>
                        <a:rPr lang="en-US" dirty="0"/>
                        <a:t> fi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04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Simplu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implementat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93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Suport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răspândit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Da,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descreștere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Da,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creștere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36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937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Ce protocol </a:t>
            </a:r>
            <a:r>
              <a:rPr lang="en-US" altLang="en-US" dirty="0" err="1"/>
              <a:t>să</a:t>
            </a:r>
            <a:r>
              <a:rPr lang="en-US" altLang="en-US" dirty="0"/>
              <a:t> </a:t>
            </a:r>
            <a:r>
              <a:rPr lang="en-US" altLang="en-US" dirty="0" err="1"/>
              <a:t>alegem</a:t>
            </a:r>
            <a:r>
              <a:rPr lang="en-US" altLang="en-US" dirty="0"/>
              <a:t>?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600" dirty="0" err="1"/>
              <a:t>Alegem</a:t>
            </a:r>
            <a:r>
              <a:rPr lang="en-US" altLang="en-US" sz="2600" dirty="0"/>
              <a:t> POP3 </a:t>
            </a:r>
            <a:r>
              <a:rPr lang="en-US" altLang="en-US" sz="2600" dirty="0" err="1"/>
              <a:t>dacă</a:t>
            </a:r>
            <a:r>
              <a:rPr lang="en-US" altLang="en-US" sz="2600" dirty="0"/>
              <a:t>…</a:t>
            </a:r>
          </a:p>
          <a:p>
            <a:pPr lvl="1" algn="just"/>
            <a:r>
              <a:rPr lang="en-US" altLang="en-US" sz="2400" dirty="0" err="1"/>
              <a:t>Accesăm</a:t>
            </a:r>
            <a:r>
              <a:rPr lang="en-US" altLang="en-US" sz="2400" dirty="0"/>
              <a:t> e-mail-</a:t>
            </a:r>
            <a:r>
              <a:rPr lang="en-US" altLang="en-US" sz="2400" dirty="0" err="1"/>
              <a:t>ul</a:t>
            </a:r>
            <a:r>
              <a:rPr lang="en-US" altLang="en-US" sz="2400" dirty="0"/>
              <a:t> de pe un </a:t>
            </a:r>
            <a:r>
              <a:rPr lang="en-US" altLang="en-US" sz="2400" dirty="0" err="1"/>
              <a:t>singur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dispozitiv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Avem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nevoie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acces</a:t>
            </a:r>
            <a:r>
              <a:rPr lang="en-US" altLang="en-US" sz="2400" dirty="0"/>
              <a:t> constant la e-mail, </a:t>
            </a:r>
            <a:r>
              <a:rPr lang="en-US" altLang="en-US" sz="2400" dirty="0" err="1"/>
              <a:t>indiferent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disponibilitatea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conexiunii</a:t>
            </a:r>
            <a:r>
              <a:rPr lang="en-US" altLang="en-US" sz="2400" dirty="0"/>
              <a:t> la Internet;</a:t>
            </a:r>
          </a:p>
          <a:p>
            <a:pPr lvl="1" algn="just"/>
            <a:r>
              <a:rPr lang="en-US" altLang="en-US" sz="2400" dirty="0" err="1"/>
              <a:t>Spațiul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stocare</a:t>
            </a:r>
            <a:r>
              <a:rPr lang="en-US" altLang="en-US" sz="2400" dirty="0"/>
              <a:t> al </a:t>
            </a:r>
            <a:r>
              <a:rPr lang="en-US" altLang="en-US" sz="2400" dirty="0" err="1"/>
              <a:t>serverului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limitat</a:t>
            </a:r>
            <a:r>
              <a:rPr lang="en-US" altLang="en-US" sz="2400" dirty="0"/>
              <a:t>.</a:t>
            </a:r>
          </a:p>
          <a:p>
            <a:pPr algn="just"/>
            <a:r>
              <a:rPr lang="en-US" altLang="en-US" sz="2600" dirty="0" err="1"/>
              <a:t>Alegem</a:t>
            </a:r>
            <a:r>
              <a:rPr lang="en-US" altLang="en-US" sz="2600" dirty="0"/>
              <a:t> IMAP </a:t>
            </a:r>
            <a:r>
              <a:rPr lang="en-US" altLang="en-US" sz="2600" dirty="0" err="1"/>
              <a:t>dacă</a:t>
            </a:r>
            <a:r>
              <a:rPr lang="en-US" altLang="en-US" sz="2600" dirty="0"/>
              <a:t>…</a:t>
            </a:r>
          </a:p>
          <a:p>
            <a:pPr lvl="1" algn="just"/>
            <a:r>
              <a:rPr lang="en-US" altLang="en-US" sz="2400" dirty="0" err="1"/>
              <a:t>Accesă</a:t>
            </a:r>
            <a:r>
              <a:rPr lang="en-US" altLang="en-US" sz="2400" dirty="0"/>
              <a:t> e-mail-</a:t>
            </a:r>
            <a:r>
              <a:rPr lang="en-US" altLang="en-US" sz="2400" dirty="0" err="1"/>
              <a:t>ul</a:t>
            </a:r>
            <a:r>
              <a:rPr lang="en-US" altLang="en-US" sz="2400" dirty="0"/>
              <a:t> de pe </a:t>
            </a:r>
            <a:r>
              <a:rPr lang="en-US" altLang="en-US" sz="2400" dirty="0" err="1"/>
              <a:t>mai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multe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dispozitive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diferite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Avem</a:t>
            </a:r>
            <a:r>
              <a:rPr lang="en-US" altLang="en-US" sz="2400" dirty="0"/>
              <a:t> o </a:t>
            </a:r>
            <a:r>
              <a:rPr lang="en-US" altLang="en-US" sz="2400" dirty="0" err="1"/>
              <a:t>conexiune</a:t>
            </a:r>
            <a:r>
              <a:rPr lang="en-US" altLang="en-US" sz="2400" dirty="0"/>
              <a:t> la Internet </a:t>
            </a:r>
            <a:r>
              <a:rPr lang="en-US" altLang="en-US" sz="2400" dirty="0" err="1"/>
              <a:t>fiabilă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constantă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 err="1"/>
              <a:t>Dorim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fim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notificați</a:t>
            </a:r>
            <a:r>
              <a:rPr lang="en-US" altLang="en-US" sz="2400" dirty="0"/>
              <a:t> cu o </a:t>
            </a:r>
            <a:r>
              <a:rPr lang="en-US" altLang="en-US" sz="2400" dirty="0" err="1"/>
              <a:t>prezentare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rapidă</a:t>
            </a:r>
            <a:r>
              <a:rPr lang="en-US" altLang="en-US" sz="2400" dirty="0"/>
              <a:t> a </a:t>
            </a:r>
            <a:r>
              <a:rPr lang="en-US" altLang="en-US" sz="2400" dirty="0" err="1"/>
              <a:t>noilor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mesaje</a:t>
            </a:r>
            <a:r>
              <a:rPr lang="en-US" altLang="en-US" sz="2400" dirty="0"/>
              <a:t> primate </a:t>
            </a:r>
            <a:r>
              <a:rPr lang="en-US" altLang="en-US" sz="2400" dirty="0" err="1"/>
              <a:t>sau</a:t>
            </a:r>
            <a:r>
              <a:rPr lang="en-US" altLang="en-US" sz="2400" dirty="0"/>
              <a:t> a </a:t>
            </a:r>
            <a:r>
              <a:rPr lang="en-US" altLang="en-US" sz="2400" dirty="0" err="1"/>
              <a:t>celor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existente</a:t>
            </a:r>
            <a:r>
              <a:rPr lang="en-US" altLang="en-US" sz="2400" dirty="0"/>
              <a:t> pe server;</a:t>
            </a:r>
          </a:p>
          <a:p>
            <a:pPr lvl="1" algn="just"/>
            <a:r>
              <a:rPr lang="en-US" altLang="en-US" sz="2400" dirty="0" err="1"/>
              <a:t>Spațiul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stocare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</a:t>
            </a:r>
            <a:r>
              <a:rPr lang="en-US" altLang="en-US" sz="2400" dirty="0"/>
              <a:t> local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limitat</a:t>
            </a:r>
            <a:r>
              <a:rPr lang="en-US" altLang="en-US" sz="2400" dirty="0"/>
              <a:t>;</a:t>
            </a:r>
          </a:p>
          <a:p>
            <a:pPr lvl="1" algn="just"/>
            <a:r>
              <a:rPr lang="en-US" altLang="en-US" sz="2400" dirty="0"/>
              <a:t>Nu </a:t>
            </a:r>
            <a:r>
              <a:rPr lang="en-US" altLang="en-US" sz="2400" dirty="0" err="1"/>
              <a:t>dorim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facem</a:t>
            </a:r>
            <a:r>
              <a:rPr lang="en-US" altLang="en-US" sz="2400" dirty="0"/>
              <a:t> back-up local </a:t>
            </a:r>
            <a:r>
              <a:rPr lang="en-US" altLang="en-US" sz="2400" dirty="0" err="1"/>
              <a:t>mesajelor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5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Agenții</a:t>
            </a:r>
            <a:r>
              <a:rPr lang="en-US" altLang="en-US" dirty="0"/>
              <a:t> SMTP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707C9-384C-CE5A-4880-52CEF6AE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44" y="2434901"/>
            <a:ext cx="8771540" cy="428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938" y="2109458"/>
            <a:ext cx="6236324" cy="1946495"/>
          </a:xfrm>
        </p:spPr>
        <p:txBody>
          <a:bodyPr>
            <a:normAutofit lnSpcReduction="10000"/>
          </a:bodyPr>
          <a:lstStyle/>
          <a:p>
            <a:r>
              <a:rPr lang="en-US" altLang="en-US" sz="2600" dirty="0"/>
              <a:t>MUA (Mail User Agent):</a:t>
            </a:r>
          </a:p>
          <a:p>
            <a:pPr lvl="1"/>
            <a:r>
              <a:rPr lang="en-US" altLang="en-US" sz="2400" dirty="0"/>
              <a:t>Un program care </a:t>
            </a:r>
            <a:r>
              <a:rPr lang="en-US" altLang="en-US" sz="2400" dirty="0" err="1"/>
              <a:t>compune</a:t>
            </a:r>
            <a:r>
              <a:rPr lang="en-US" altLang="en-US" sz="2400" dirty="0"/>
              <a:t> e-mail-</a:t>
            </a:r>
            <a:r>
              <a:rPr lang="en-US" altLang="en-US" sz="2400" dirty="0" err="1"/>
              <a:t>uri</a:t>
            </a:r>
            <a:r>
              <a:rPr lang="en-US" altLang="en-US" sz="2400" dirty="0"/>
              <a:t>.</a:t>
            </a:r>
            <a:endParaRPr lang="en-US" altLang="en-US" sz="2600" dirty="0"/>
          </a:p>
          <a:p>
            <a:r>
              <a:rPr lang="en-US" altLang="en-US" sz="2600" dirty="0"/>
              <a:t>MTA (Mail Transfer Agent):</a:t>
            </a:r>
          </a:p>
          <a:p>
            <a:pPr lvl="1"/>
            <a:r>
              <a:rPr lang="en-US" altLang="en-US" sz="2400" dirty="0"/>
              <a:t>Un program care </a:t>
            </a:r>
            <a:r>
              <a:rPr lang="en-US" altLang="en-US" sz="2400" dirty="0" err="1"/>
              <a:t>direcționează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livrează</a:t>
            </a:r>
            <a:r>
              <a:rPr lang="en-US" altLang="en-US" sz="2400" dirty="0"/>
              <a:t> e-mail-</a:t>
            </a:r>
            <a:r>
              <a:rPr lang="en-US" altLang="en-US" sz="2400" dirty="0" err="1"/>
              <a:t>uri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360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E3F6B-16F5-1C4D-9378-0BEFCDA7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Webmail</a:t>
            </a:r>
          </a:p>
        </p:txBody>
      </p:sp>
      <p:pic>
        <p:nvPicPr>
          <p:cNvPr id="15" name="Picture Placeholder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616BD36-716A-35F1-C44B-AC139255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44020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Prezentare</a:t>
            </a:r>
            <a:r>
              <a:rPr lang="en-US" altLang="en-US" dirty="0"/>
              <a:t> </a:t>
            </a:r>
            <a:r>
              <a:rPr lang="en-US" altLang="en-US" dirty="0" err="1"/>
              <a:t>generală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800" dirty="0"/>
              <a:t>Webmail </a:t>
            </a:r>
            <a:r>
              <a:rPr lang="en-US" altLang="en-US" sz="2800" dirty="0" err="1"/>
              <a:t>este</a:t>
            </a:r>
            <a:r>
              <a:rPr lang="en-US" altLang="en-US" sz="2800" dirty="0"/>
              <a:t> un </a:t>
            </a:r>
            <a:r>
              <a:rPr lang="en-US" altLang="en-US" sz="2800" dirty="0" err="1"/>
              <a:t>serviciu</a:t>
            </a:r>
            <a:r>
              <a:rPr lang="en-US" altLang="en-US" sz="2800" dirty="0"/>
              <a:t> de e-mail care </a:t>
            </a:r>
            <a:r>
              <a:rPr lang="en-US" altLang="en-US" sz="2800" dirty="0" err="1"/>
              <a:t>utilizează</a:t>
            </a:r>
            <a:r>
              <a:rPr lang="en-US" altLang="en-US" sz="2800" dirty="0"/>
              <a:t> un browser web pentru </a:t>
            </a:r>
            <a:r>
              <a:rPr lang="en-US" altLang="en-US" sz="2800" dirty="0" err="1"/>
              <a:t>vizualizarea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trimiterea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primirea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editarea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ștergerea</a:t>
            </a:r>
            <a:r>
              <a:rPr lang="en-US" altLang="en-US" sz="2800" dirty="0"/>
              <a:t> e-mail-</a:t>
            </a:r>
            <a:r>
              <a:rPr lang="en-US" altLang="en-US" sz="2800" dirty="0" err="1"/>
              <a:t>urilor</a:t>
            </a:r>
            <a:r>
              <a:rPr lang="en-US" altLang="en-US" sz="2800" dirty="0"/>
              <a:t> de pe </a:t>
            </a:r>
            <a:r>
              <a:rPr lang="en-US" altLang="en-US" sz="2800" dirty="0" err="1"/>
              <a:t>orice</a:t>
            </a:r>
            <a:r>
              <a:rPr lang="en-US" altLang="en-US" sz="2800" dirty="0"/>
              <a:t> computer </a:t>
            </a:r>
            <a:r>
              <a:rPr lang="en-US" altLang="en-US" sz="2800" dirty="0" err="1"/>
              <a:t>conectat</a:t>
            </a:r>
            <a:r>
              <a:rPr lang="en-US" altLang="en-US" sz="2800" dirty="0"/>
              <a:t> la internet, </a:t>
            </a:r>
            <a:r>
              <a:rPr lang="en-US" altLang="en-US" sz="2800" dirty="0" err="1"/>
              <a:t>inclusiv</a:t>
            </a:r>
            <a:r>
              <a:rPr lang="en-US" altLang="en-US" sz="2800" dirty="0"/>
              <a:t> smartphone-</a:t>
            </a:r>
            <a:r>
              <a:rPr lang="en-US" altLang="en-US" sz="2800" dirty="0" err="1"/>
              <a:t>uri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tablete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oricând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oriunde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Utilizatorii</a:t>
            </a:r>
            <a:r>
              <a:rPr lang="en-US" altLang="en-US" sz="2800" dirty="0"/>
              <a:t> pot beneficia de webmail-</a:t>
            </a:r>
            <a:r>
              <a:rPr lang="en-US" altLang="en-US" sz="2800" dirty="0" err="1"/>
              <a:t>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două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moduri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anume</a:t>
            </a:r>
            <a:r>
              <a:rPr lang="en-US" altLang="en-US" sz="2800" dirty="0"/>
              <a:t>:</a:t>
            </a:r>
          </a:p>
          <a:p>
            <a:pPr lvl="1" algn="just"/>
            <a:r>
              <a:rPr lang="en-US" altLang="en-US" sz="2600" dirty="0" err="1"/>
              <a:t>Obținerea</a:t>
            </a:r>
            <a:r>
              <a:rPr lang="en-US" altLang="en-US" sz="2600" dirty="0"/>
              <a:t> </a:t>
            </a:r>
            <a:r>
              <a:rPr lang="en-US" altLang="en-US" sz="2600" dirty="0" err="1"/>
              <a:t>accesului</a:t>
            </a:r>
            <a:r>
              <a:rPr lang="en-US" altLang="en-US" sz="2600" dirty="0"/>
              <a:t> rapid, </a:t>
            </a:r>
            <a:r>
              <a:rPr lang="en-US" altLang="en-US" sz="2600" dirty="0" err="1"/>
              <a:t>ușor</a:t>
            </a:r>
            <a:r>
              <a:rPr lang="en-US" altLang="en-US" sz="2600" dirty="0"/>
              <a:t> </a:t>
            </a:r>
            <a:r>
              <a:rPr lang="en-US" altLang="en-US" sz="2600" dirty="0" err="1"/>
              <a:t>și</a:t>
            </a:r>
            <a:r>
              <a:rPr lang="en-US" altLang="en-US" sz="2600" dirty="0"/>
              <a:t> </a:t>
            </a:r>
            <a:r>
              <a:rPr lang="en-US" altLang="en-US" sz="2600" dirty="0" err="1"/>
              <a:t>sigur</a:t>
            </a:r>
            <a:r>
              <a:rPr lang="en-US" altLang="en-US" sz="2600" dirty="0"/>
              <a:t> la e-mail-urile </a:t>
            </a:r>
            <a:r>
              <a:rPr lang="en-US" altLang="en-US" sz="2600" dirty="0" err="1"/>
              <a:t>actuale</a:t>
            </a:r>
            <a:r>
              <a:rPr lang="en-US" altLang="en-US" sz="2600" dirty="0"/>
              <a:t>, </a:t>
            </a:r>
            <a:r>
              <a:rPr lang="en-US" altLang="en-US" sz="2600" dirty="0" err="1"/>
              <a:t>indiferent</a:t>
            </a:r>
            <a:r>
              <a:rPr lang="en-US" altLang="en-US" sz="2600" dirty="0"/>
              <a:t> de </a:t>
            </a:r>
            <a:r>
              <a:rPr lang="en-US" altLang="en-US" sz="2600" dirty="0" err="1"/>
              <a:t>locație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și</a:t>
            </a:r>
            <a:r>
              <a:rPr lang="en-US" altLang="en-US" sz="2600" dirty="0"/>
              <a:t> </a:t>
            </a:r>
            <a:r>
              <a:rPr lang="en-US" altLang="en-US" sz="2600" dirty="0" err="1"/>
              <a:t>timp</a:t>
            </a:r>
            <a:r>
              <a:rPr lang="en-US" altLang="en-US" sz="2600" dirty="0"/>
              <a:t>, </a:t>
            </a:r>
            <a:r>
              <a:rPr lang="en-US" altLang="en-US" sz="2600" dirty="0" err="1"/>
              <a:t>atât</a:t>
            </a:r>
            <a:r>
              <a:rPr lang="en-US" altLang="en-US" sz="2600" dirty="0"/>
              <a:t> </a:t>
            </a:r>
            <a:r>
              <a:rPr lang="en-US" altLang="en-US" sz="2600" dirty="0" err="1"/>
              <a:t>timp</a:t>
            </a:r>
            <a:r>
              <a:rPr lang="en-US" altLang="en-US" sz="2600" dirty="0"/>
              <a:t> </a:t>
            </a:r>
            <a:r>
              <a:rPr lang="en-US" altLang="en-US" sz="2600" dirty="0" err="1"/>
              <a:t>cât</a:t>
            </a:r>
            <a:r>
              <a:rPr lang="en-US" altLang="en-US" sz="2600" dirty="0"/>
              <a:t> </a:t>
            </a:r>
            <a:r>
              <a:rPr lang="en-US" altLang="en-US" sz="2600" dirty="0" err="1"/>
              <a:t>dispozitivul</a:t>
            </a:r>
            <a:r>
              <a:rPr lang="en-US" altLang="en-US" sz="2600" dirty="0"/>
              <a:t> de </a:t>
            </a:r>
            <a:r>
              <a:rPr lang="en-US" altLang="en-US" sz="2600" dirty="0" err="1"/>
              <a:t>calcul</a:t>
            </a:r>
            <a:r>
              <a:rPr lang="en-US" altLang="en-US" sz="2600" dirty="0"/>
              <a:t> personal are </a:t>
            </a:r>
            <a:r>
              <a:rPr lang="en-US" altLang="en-US" sz="2600" dirty="0" err="1"/>
              <a:t>conexiune</a:t>
            </a:r>
            <a:r>
              <a:rPr lang="en-US" altLang="en-US" sz="2600" dirty="0"/>
              <a:t> la Internet;</a:t>
            </a:r>
          </a:p>
          <a:p>
            <a:pPr lvl="1" algn="just"/>
            <a:r>
              <a:rPr lang="en-US" altLang="en-US" sz="2600" dirty="0" err="1"/>
              <a:t>Beneficiază</a:t>
            </a:r>
            <a:r>
              <a:rPr lang="en-US" altLang="en-US" sz="2600" dirty="0"/>
              <a:t> de </a:t>
            </a:r>
            <a:r>
              <a:rPr lang="en-US" altLang="en-US" sz="2600" dirty="0" err="1"/>
              <a:t>multe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conturi</a:t>
            </a:r>
            <a:r>
              <a:rPr lang="en-US" altLang="en-US" sz="2600" dirty="0"/>
              <a:t> de e-mail pentru </a:t>
            </a:r>
            <a:r>
              <a:rPr lang="en-US" altLang="en-US" sz="2600" dirty="0" err="1"/>
              <a:t>mai</a:t>
            </a:r>
            <a:r>
              <a:rPr lang="en-US" altLang="en-US" sz="2600" dirty="0"/>
              <a:t> </a:t>
            </a:r>
            <a:r>
              <a:rPr lang="en-US" altLang="en-US" sz="2600" dirty="0" err="1"/>
              <a:t>multe</a:t>
            </a:r>
            <a:r>
              <a:rPr lang="en-US" altLang="en-US" sz="2600" dirty="0"/>
              <a:t> </a:t>
            </a:r>
            <a:r>
              <a:rPr lang="en-US" altLang="en-US" sz="2600" dirty="0" err="1"/>
              <a:t>persoane</a:t>
            </a:r>
            <a:r>
              <a:rPr lang="en-US" alt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87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Avantajele</a:t>
            </a:r>
            <a:r>
              <a:rPr lang="en-US" altLang="en-US" dirty="0"/>
              <a:t> </a:t>
            </a:r>
            <a:r>
              <a:rPr lang="en-US" altLang="en-US" dirty="0" err="1"/>
              <a:t>WebMail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1783470" cy="487829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800" dirty="0" err="1"/>
              <a:t>Confidențialitate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mare, </a:t>
            </a:r>
            <a:r>
              <a:rPr lang="en-US" altLang="en-US" sz="2800" dirty="0" err="1"/>
              <a:t>deoarece</a:t>
            </a:r>
            <a:r>
              <a:rPr lang="en-US" altLang="en-US" sz="2800" dirty="0"/>
              <a:t> webmail-</a:t>
            </a:r>
            <a:r>
              <a:rPr lang="en-US" altLang="en-US" sz="2800" dirty="0" err="1"/>
              <a:t>ul</a:t>
            </a:r>
            <a:r>
              <a:rPr lang="en-US" altLang="en-US" sz="2800" dirty="0"/>
              <a:t> nu are cache offline pentru e-</a:t>
            </a:r>
            <a:r>
              <a:rPr lang="en-US" altLang="en-US" sz="2800" dirty="0" err="1"/>
              <a:t>mailuri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Schimbarea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furnizorilor</a:t>
            </a:r>
            <a:r>
              <a:rPr lang="en-US" altLang="en-US" sz="2800" dirty="0"/>
              <a:t> de </a:t>
            </a:r>
            <a:r>
              <a:rPr lang="en-US" altLang="en-US" sz="2800" dirty="0" err="1"/>
              <a:t>servicii</a:t>
            </a:r>
            <a:r>
              <a:rPr lang="en-US" altLang="en-US" sz="2800" dirty="0"/>
              <a:t> Internet nu </a:t>
            </a:r>
            <a:r>
              <a:rPr lang="en-US" altLang="en-US" sz="2800" dirty="0" err="1"/>
              <a:t>va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afecta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conturile</a:t>
            </a:r>
            <a:r>
              <a:rPr lang="en-US" altLang="en-US" sz="2800" dirty="0"/>
              <a:t> de e-mail </a:t>
            </a:r>
            <a:r>
              <a:rPr lang="en-US" altLang="en-US" sz="2800" dirty="0" err="1"/>
              <a:t>permanente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deoarece</a:t>
            </a:r>
            <a:r>
              <a:rPr lang="en-US" altLang="en-US" sz="2800" dirty="0"/>
              <a:t> e-</a:t>
            </a:r>
            <a:r>
              <a:rPr lang="en-US" altLang="en-US" sz="2800" dirty="0" err="1"/>
              <a:t>mailurile</a:t>
            </a:r>
            <a:r>
              <a:rPr lang="en-US" altLang="en-US" sz="2800" dirty="0"/>
              <a:t> pot fi </a:t>
            </a:r>
            <a:r>
              <a:rPr lang="en-US" altLang="en-US" sz="2800" dirty="0" err="1"/>
              <a:t>accesate</a:t>
            </a:r>
            <a:r>
              <a:rPr lang="en-US" altLang="en-US" sz="2800" dirty="0"/>
              <a:t> cu </a:t>
            </a:r>
            <a:r>
              <a:rPr lang="en-US" altLang="en-US" sz="2800" dirty="0" err="1"/>
              <a:t>ușurință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prin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intermediul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dispozitivelor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conectate</a:t>
            </a:r>
            <a:r>
              <a:rPr lang="en-US" altLang="en-US" sz="2800" dirty="0"/>
              <a:t> la Internet;</a:t>
            </a:r>
          </a:p>
          <a:p>
            <a:pPr algn="just"/>
            <a:r>
              <a:rPr lang="en-US" altLang="en-US" sz="2800" dirty="0" err="1"/>
              <a:t>Gestionarea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eficientă</a:t>
            </a:r>
            <a:r>
              <a:rPr lang="en-US" altLang="en-US" sz="2800" dirty="0"/>
              <a:t> a </a:t>
            </a:r>
            <a:r>
              <a:rPr lang="en-US" altLang="en-US" sz="2800" dirty="0" err="1"/>
              <a:t>conturilor</a:t>
            </a:r>
            <a:r>
              <a:rPr lang="en-US" altLang="en-US" sz="2800" dirty="0"/>
              <a:t> de e-mail </a:t>
            </a:r>
            <a:r>
              <a:rPr lang="en-US" altLang="en-US" sz="2800" dirty="0" err="1"/>
              <a:t>dintr</a:t>
            </a:r>
            <a:r>
              <a:rPr lang="en-US" altLang="en-US" sz="2800" dirty="0"/>
              <a:t>-o </a:t>
            </a:r>
            <a:r>
              <a:rPr lang="en-US" altLang="en-US" sz="2800" dirty="0" err="1"/>
              <a:t>singură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interfață</a:t>
            </a:r>
            <a:r>
              <a:rPr lang="en-US" altLang="en-US" sz="2800" dirty="0"/>
              <a:t>;</a:t>
            </a:r>
          </a:p>
          <a:p>
            <a:pPr algn="just"/>
            <a:r>
              <a:rPr lang="en-US" altLang="en-US" sz="2800" dirty="0" err="1"/>
              <a:t>Funcții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mai</a:t>
            </a:r>
            <a:r>
              <a:rPr lang="en-US" altLang="en-US" sz="2800" dirty="0"/>
              <a:t> utile, cum </a:t>
            </a:r>
            <a:r>
              <a:rPr lang="en-US" altLang="en-US" sz="2800" dirty="0" err="1"/>
              <a:t>ar</a:t>
            </a:r>
            <a:r>
              <a:rPr lang="en-US" altLang="en-US" sz="2800" dirty="0"/>
              <a:t> fi </a:t>
            </a:r>
            <a:r>
              <a:rPr lang="en-US" altLang="en-US" sz="2800" dirty="0" err="1"/>
              <a:t>atașamente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agende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și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răspunsuri</a:t>
            </a:r>
            <a:r>
              <a:rPr lang="en-US" altLang="en-US" sz="2800" dirty="0"/>
              <a:t> automate </a:t>
            </a:r>
            <a:r>
              <a:rPr lang="en-US" altLang="en-US" sz="2800" dirty="0" err="1"/>
              <a:t>în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absență</a:t>
            </a:r>
            <a:r>
              <a:rPr lang="en-US" altLang="en-US" sz="2800" dirty="0"/>
              <a:t> integrate cu </a:t>
            </a:r>
            <a:r>
              <a:rPr lang="en-US" altLang="en-US" sz="2800" dirty="0" err="1"/>
              <a:t>interfața</a:t>
            </a:r>
            <a:r>
              <a:rPr lang="en-US" altLang="en-US" sz="2800" dirty="0"/>
              <a:t> de e-mail.</a:t>
            </a:r>
          </a:p>
        </p:txBody>
      </p:sp>
      <p:pic>
        <p:nvPicPr>
          <p:cNvPr id="3" name="Picture 4" descr="Pros and Cons of Using a Mortgage Broker | FREEandCLEAR">
            <a:extLst>
              <a:ext uri="{FF2B5EF4-FFF2-40B4-BE49-F238E27FC236}">
                <a16:creationId xmlns:a16="http://schemas.microsoft.com/office/drawing/2014/main" id="{325ECE16-98F5-0A0A-584D-7D3221F6B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526" y="4772526"/>
            <a:ext cx="2085474" cy="20854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2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Poanta</a:t>
            </a:r>
            <a:r>
              <a:rPr lang="en-US" altLang="en-US" dirty="0"/>
              <a:t> </a:t>
            </a:r>
            <a:r>
              <a:rPr lang="en-US" altLang="en-US" dirty="0" err="1"/>
              <a:t>cursului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DFD63-BC47-5FC0-6968-45CE38BC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692" y="1781675"/>
            <a:ext cx="8692615" cy="4884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5D0386-625F-E4C4-8A75-567023B4CC7B}"/>
              </a:ext>
            </a:extLst>
          </p:cNvPr>
          <p:cNvSpPr txBox="1"/>
          <p:nvPr/>
        </p:nvSpPr>
        <p:spPr>
          <a:xfrm>
            <a:off x="1749692" y="5544151"/>
            <a:ext cx="8692614" cy="4924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De acum </a:t>
            </a:r>
            <a:r>
              <a:rPr lang="en-US" sz="2600" dirty="0" err="1"/>
              <a:t>încolo</a:t>
            </a:r>
            <a:r>
              <a:rPr lang="en-US" sz="2600" dirty="0"/>
              <a:t> </a:t>
            </a:r>
            <a:r>
              <a:rPr lang="en-US" sz="2600" dirty="0" err="1"/>
              <a:t>când</a:t>
            </a:r>
            <a:r>
              <a:rPr lang="en-US" sz="2600" dirty="0"/>
              <a:t> </a:t>
            </a:r>
            <a:r>
              <a:rPr lang="en-US" sz="2600" dirty="0" err="1"/>
              <a:t>compuneți</a:t>
            </a:r>
            <a:r>
              <a:rPr lang="en-US" sz="2600" dirty="0"/>
              <a:t> un e-mail, </a:t>
            </a:r>
            <a:r>
              <a:rPr lang="en-US" sz="2600" dirty="0" err="1"/>
              <a:t>evitați</a:t>
            </a:r>
            <a:r>
              <a:rPr lang="en-US" sz="2600" dirty="0"/>
              <a:t> </a:t>
            </a:r>
            <a:r>
              <a:rPr lang="en-US" sz="2600" dirty="0" err="1"/>
              <a:t>expresia</a:t>
            </a:r>
            <a:endParaRPr lang="en-US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20084-F414-A6FA-B72D-C7538451BB51}"/>
              </a:ext>
            </a:extLst>
          </p:cNvPr>
          <p:cNvSpPr txBox="1"/>
          <p:nvPr/>
        </p:nvSpPr>
        <p:spPr>
          <a:xfrm>
            <a:off x="4463192" y="5980268"/>
            <a:ext cx="5865708" cy="861774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Lucida Handwriting" panose="03010101010101010101" pitchFamily="66" charset="0"/>
              </a:rPr>
              <a:t>Kind reminder!</a:t>
            </a:r>
          </a:p>
        </p:txBody>
      </p:sp>
    </p:spTree>
    <p:extLst>
      <p:ext uri="{BB962C8B-B14F-4D97-AF65-F5344CB8AC3E}">
        <p14:creationId xmlns:p14="http://schemas.microsoft.com/office/powerpoint/2010/main" val="307064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6E41D-9D96-32A2-8C0E-00D4D813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74" y="2365795"/>
            <a:ext cx="4449992" cy="2495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D863FC-403E-CEAD-95B6-FC90CEF0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00" y="2365795"/>
            <a:ext cx="4463953" cy="2495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Înregistrarea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prezentării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51944-CFB6-1BC8-DD50-0DFBAAA06745}"/>
              </a:ext>
            </a:extLst>
          </p:cNvPr>
          <p:cNvSpPr txBox="1"/>
          <p:nvPr/>
        </p:nvSpPr>
        <p:spPr>
          <a:xfrm>
            <a:off x="1957775" y="5132997"/>
            <a:ext cx="351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https://youtu.be/kTs4Ymg9vzA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BFC53-5C43-7F4D-205E-1A9902B6FEF5}"/>
              </a:ext>
            </a:extLst>
          </p:cNvPr>
          <p:cNvSpPr txBox="1"/>
          <p:nvPr/>
        </p:nvSpPr>
        <p:spPr>
          <a:xfrm>
            <a:off x="6624669" y="5132997"/>
            <a:ext cx="351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https://youtu.be/ZDVG25bpQdA</a:t>
            </a:r>
            <a:r>
              <a:rPr lang="en-US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3E7CB5-FC83-42A3-FFEF-88472383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559" y="2898243"/>
            <a:ext cx="3335440" cy="1430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77DE14-9880-705E-6882-164A541E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Vă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mulțumesc</a:t>
            </a:r>
            <a:r>
              <a:rPr lang="en-US" altLang="en-US" sz="4800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432317-045A-B767-4304-FAB0C3E2E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Ne </a:t>
            </a:r>
            <a:r>
              <a:rPr lang="en-US" altLang="en-US" sz="2400" dirty="0" err="1">
                <a:solidFill>
                  <a:schemeClr val="bg1"/>
                </a:solidFill>
              </a:rPr>
              <a:t>vedem</a:t>
            </a:r>
            <a:r>
              <a:rPr lang="en-US" altLang="en-US" sz="2400" dirty="0">
                <a:solidFill>
                  <a:schemeClr val="bg1"/>
                </a:solidFill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</a:rPr>
              <a:t>cursul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următor</a:t>
            </a:r>
            <a:r>
              <a:rPr lang="en-US" altLang="en-US" sz="2400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AC83B36C-90A7-3772-68DF-6ABDFECA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7504" r="11436" b="5434"/>
          <a:stretch>
            <a:fillRect/>
          </a:stretch>
        </p:blipFill>
        <p:spPr bwMode="auto">
          <a:xfrm>
            <a:off x="4187824" y="2103439"/>
            <a:ext cx="3816351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Moduri</a:t>
            </a:r>
            <a:r>
              <a:rPr lang="en-US" altLang="en-US" dirty="0"/>
              <a:t> de </a:t>
            </a:r>
            <a:r>
              <a:rPr lang="en-US" altLang="en-US" dirty="0" err="1"/>
              <a:t>livrare</a:t>
            </a:r>
            <a:r>
              <a:rPr lang="en-US" altLang="en-US" dirty="0"/>
              <a:t> a </a:t>
            </a:r>
            <a:r>
              <a:rPr lang="en-US" altLang="en-US" dirty="0" err="1"/>
              <a:t>mesajelor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BBF587-587C-4BEE-C2A1-D36B4D01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86" y="1923726"/>
            <a:ext cx="6236324" cy="48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061" y="1720160"/>
            <a:ext cx="4570111" cy="3259246"/>
          </a:xfrm>
        </p:spPr>
        <p:txBody>
          <a:bodyPr>
            <a:noAutofit/>
          </a:bodyPr>
          <a:lstStyle/>
          <a:p>
            <a:r>
              <a:rPr lang="en-US" altLang="en-US" sz="2200" dirty="0" err="1"/>
              <a:t>Comunicarea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folosind</a:t>
            </a:r>
            <a:r>
              <a:rPr lang="en-US" altLang="en-US" sz="2200" dirty="0"/>
              <a:t> </a:t>
            </a:r>
            <a:r>
              <a:rPr lang="en-US" altLang="en-US" sz="2200" dirty="0" err="1"/>
              <a:t>releu</a:t>
            </a:r>
            <a:r>
              <a:rPr lang="en-US" altLang="en-US" sz="2200" dirty="0"/>
              <a:t>:</a:t>
            </a:r>
          </a:p>
          <a:p>
            <a:pPr lvl="1"/>
            <a:r>
              <a:rPr lang="en-US" altLang="en-US" sz="2000" dirty="0"/>
              <a:t> </a:t>
            </a:r>
            <a:r>
              <a:rPr lang="en-US" altLang="en-US" sz="2000" dirty="0" err="1"/>
              <a:t>Informațiile</a:t>
            </a:r>
            <a:r>
              <a:rPr lang="en-US" altLang="en-US" sz="2000" dirty="0"/>
              <a:t> de </a:t>
            </a:r>
            <a:r>
              <a:rPr lang="en-US" altLang="en-US" sz="2000" dirty="0" err="1"/>
              <a:t>rutare</a:t>
            </a:r>
            <a:r>
              <a:rPr lang="en-US" altLang="en-US" sz="2000" dirty="0"/>
              <a:t> sunt </a:t>
            </a:r>
            <a:r>
              <a:rPr lang="en-US" altLang="en-US" sz="2000" dirty="0" err="1"/>
              <a:t>incluse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împreună</a:t>
            </a:r>
            <a:r>
              <a:rPr lang="en-US" altLang="en-US" sz="2000" dirty="0"/>
              <a:t> cu </a:t>
            </a:r>
            <a:r>
              <a:rPr lang="en-US" altLang="en-US" sz="2000" dirty="0" err="1"/>
              <a:t>adresa</a:t>
            </a:r>
            <a:r>
              <a:rPr lang="en-US" altLang="en-US" sz="2000" dirty="0"/>
              <a:t> de e-mail;</a:t>
            </a:r>
          </a:p>
          <a:p>
            <a:pPr lvl="1"/>
            <a:r>
              <a:rPr lang="en-US" altLang="en-US" sz="2000" dirty="0" err="1"/>
              <a:t>Folosit</a:t>
            </a:r>
            <a:r>
              <a:rPr lang="en-US" altLang="en-US" sz="2000" dirty="0"/>
              <a:t> la </a:t>
            </a:r>
            <a:r>
              <a:rPr lang="en-US" altLang="en-US" sz="2000" dirty="0" err="1"/>
              <a:t>începuturile</a:t>
            </a:r>
            <a:r>
              <a:rPr lang="en-US" altLang="en-US" sz="2000" dirty="0"/>
              <a:t> SMTP-</a:t>
            </a:r>
            <a:r>
              <a:rPr lang="en-US" altLang="en-US" sz="2000" dirty="0" err="1"/>
              <a:t>ului</a:t>
            </a:r>
            <a:r>
              <a:rPr lang="en-US" altLang="en-US" sz="2000" dirty="0"/>
              <a:t>.</a:t>
            </a:r>
          </a:p>
          <a:p>
            <a:r>
              <a:rPr lang="en-US" altLang="en-US" sz="2200" dirty="0" err="1"/>
              <a:t>Comunicarea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folosind</a:t>
            </a:r>
            <a:r>
              <a:rPr lang="en-US" altLang="en-US" sz="2200" dirty="0"/>
              <a:t> DNS:</a:t>
            </a:r>
          </a:p>
          <a:p>
            <a:pPr lvl="1"/>
            <a:r>
              <a:rPr lang="en-US" altLang="en-US" sz="2000" dirty="0"/>
              <a:t>Server-</a:t>
            </a:r>
            <a:r>
              <a:rPr lang="en-US" altLang="en-US" sz="2000" dirty="0" err="1"/>
              <a:t>ele</a:t>
            </a:r>
            <a:r>
              <a:rPr lang="en-US" altLang="en-US" sz="2000" dirty="0"/>
              <a:t> SMTP </a:t>
            </a:r>
            <a:r>
              <a:rPr lang="en-US" altLang="en-US" sz="2000" dirty="0" err="1"/>
              <a:t>folosesc</a:t>
            </a:r>
            <a:r>
              <a:rPr lang="en-US" altLang="en-US" sz="2000" dirty="0"/>
              <a:t> DNS pentru </a:t>
            </a:r>
            <a:r>
              <a:rPr lang="en-US" altLang="en-US" sz="2000" dirty="0" err="1"/>
              <a:t>rezolva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adresa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unde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trimită</a:t>
            </a:r>
            <a:r>
              <a:rPr lang="en-US" altLang="en-US" sz="2000" dirty="0"/>
              <a:t>.</a:t>
            </a:r>
          </a:p>
          <a:p>
            <a:pPr lvl="1"/>
            <a:r>
              <a:rPr lang="en-US" altLang="en-US" sz="2000" dirty="0" err="1"/>
              <a:t>Această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metodă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este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folosită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astăzi</a:t>
            </a:r>
            <a:r>
              <a:rPr lang="en-US" alt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188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Porți</a:t>
            </a:r>
            <a:r>
              <a:rPr lang="en-US" altLang="en-US" dirty="0"/>
              <a:t> SMTP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35A0679-8031-1B68-324C-59BA18093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389" y="1794500"/>
            <a:ext cx="7903222" cy="494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688" y="2426329"/>
            <a:ext cx="4570111" cy="1638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600" dirty="0" err="1"/>
              <a:t>Porțile</a:t>
            </a:r>
            <a:r>
              <a:rPr lang="en-US" altLang="en-US" sz="2600" dirty="0"/>
              <a:t> SMTP sunt </a:t>
            </a:r>
            <a:r>
              <a:rPr lang="en-US" altLang="en-US" sz="2600" dirty="0" err="1"/>
              <a:t>utilizate</a:t>
            </a:r>
            <a:r>
              <a:rPr lang="en-US" altLang="en-US" sz="2600" dirty="0"/>
              <a:t> pentru </a:t>
            </a:r>
            <a:r>
              <a:rPr lang="en-US" altLang="en-US" sz="2600" dirty="0" err="1"/>
              <a:t>transportul</a:t>
            </a:r>
            <a:r>
              <a:rPr lang="en-US" altLang="en-US" sz="2600" dirty="0"/>
              <a:t> e-</a:t>
            </a:r>
            <a:r>
              <a:rPr lang="en-US" altLang="en-US" sz="2600" dirty="0" err="1"/>
              <a:t>mailurilor</a:t>
            </a:r>
            <a:r>
              <a:rPr lang="en-US" altLang="en-US" sz="2600" dirty="0"/>
              <a:t> </a:t>
            </a:r>
            <a:r>
              <a:rPr lang="en-US" altLang="en-US" sz="2600" dirty="0" err="1"/>
              <a:t>folosind</a:t>
            </a:r>
            <a:r>
              <a:rPr lang="en-US" altLang="en-US" sz="2600" dirty="0"/>
              <a:t> alt protocol </a:t>
            </a:r>
            <a:r>
              <a:rPr lang="en-US" altLang="en-US" sz="2600" dirty="0" err="1"/>
              <a:t>decât</a:t>
            </a:r>
            <a:r>
              <a:rPr lang="en-US" altLang="en-US" sz="2600" dirty="0"/>
              <a:t> SMTP.</a:t>
            </a:r>
            <a:endParaRPr lang="en-US" alt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213516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Întârziere</a:t>
            </a:r>
            <a:r>
              <a:rPr lang="en-US" altLang="en-US" dirty="0"/>
              <a:t> la </a:t>
            </a:r>
            <a:r>
              <a:rPr lang="en-US" altLang="en-US" dirty="0" err="1"/>
              <a:t>expediere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00B73-2160-59C1-DBEF-ADCAA5D6C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17" y="1790270"/>
            <a:ext cx="5081499" cy="494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466" y="2534972"/>
            <a:ext cx="4859822" cy="24263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dirty="0" err="1"/>
              <a:t>După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ce</a:t>
            </a:r>
            <a:r>
              <a:rPr lang="en-US" altLang="en-US" sz="2400" dirty="0"/>
              <a:t> e-</a:t>
            </a:r>
            <a:r>
              <a:rPr lang="en-US" altLang="en-US" sz="2400" dirty="0" err="1"/>
              <a:t>mailul</a:t>
            </a:r>
            <a:r>
              <a:rPr lang="en-US" altLang="en-US" sz="2400" dirty="0"/>
              <a:t> a </a:t>
            </a:r>
            <a:r>
              <a:rPr lang="en-US" altLang="en-US" sz="2400" dirty="0" err="1"/>
              <a:t>fost</a:t>
            </a:r>
            <a:r>
              <a:rPr lang="en-US" altLang="en-US" sz="2400" dirty="0"/>
              <a:t> trimis de </a:t>
            </a:r>
            <a:r>
              <a:rPr lang="en-US" altLang="en-US" sz="2400" dirty="0" err="1"/>
              <a:t>către</a:t>
            </a:r>
            <a:r>
              <a:rPr lang="en-US" altLang="en-US" sz="2400" dirty="0"/>
              <a:t> MUA, </a:t>
            </a:r>
            <a:r>
              <a:rPr lang="en-US" altLang="en-US" sz="2400" dirty="0" err="1"/>
              <a:t>acesta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stocat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într</a:t>
            </a:r>
            <a:r>
              <a:rPr lang="en-US" altLang="en-US" sz="2400" dirty="0"/>
              <a:t>-o </a:t>
            </a:r>
            <a:r>
              <a:rPr lang="en-US" altLang="en-US" sz="2400" dirty="0" err="1"/>
              <a:t>coadă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apoi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preluat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către</a:t>
            </a:r>
            <a:r>
              <a:rPr lang="en-US" altLang="en-US" sz="2400" dirty="0"/>
              <a:t> MTA, care </a:t>
            </a:r>
            <a:r>
              <a:rPr lang="en-US" altLang="en-US" sz="2400" dirty="0" err="1"/>
              <a:t>încearcă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să</a:t>
            </a:r>
            <a:r>
              <a:rPr lang="en-US" altLang="en-US" sz="2400" dirty="0"/>
              <a:t>-l </a:t>
            </a:r>
            <a:r>
              <a:rPr lang="en-US" altLang="en-US" sz="2400" dirty="0" err="1"/>
              <a:t>trimită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prin</a:t>
            </a:r>
            <a:r>
              <a:rPr lang="en-US" altLang="en-US" sz="2400" dirty="0"/>
              <a:t> Internet </a:t>
            </a:r>
            <a:r>
              <a:rPr lang="en-US" altLang="en-US" sz="2400" dirty="0" err="1"/>
              <a:t>către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destinatar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astfel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există</a:t>
            </a:r>
            <a:r>
              <a:rPr lang="en-US" altLang="en-US" sz="2400" dirty="0"/>
              <a:t> o </a:t>
            </a:r>
            <a:r>
              <a:rPr lang="en-US" altLang="en-US" sz="2400" dirty="0" err="1"/>
              <a:t>întârziere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în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trimiterea</a:t>
            </a:r>
            <a:r>
              <a:rPr lang="en-US" altLang="en-US" sz="2400" dirty="0"/>
              <a:t> e-</a:t>
            </a:r>
            <a:r>
              <a:rPr lang="en-US" altLang="en-US" sz="2400" dirty="0" err="1"/>
              <a:t>mailului</a:t>
            </a:r>
            <a:r>
              <a:rPr lang="en-US" altLang="en-US" sz="2400" dirty="0"/>
              <a:t> pe </a:t>
            </a:r>
            <a:r>
              <a:rPr lang="en-US" altLang="en-US" sz="2400" dirty="0" err="1"/>
              <a:t>partea</a:t>
            </a:r>
            <a:r>
              <a:rPr lang="en-US" altLang="en-US" sz="2400" dirty="0"/>
              <a:t> server-</a:t>
            </a:r>
            <a:r>
              <a:rPr lang="en-US" altLang="en-US" sz="2400" dirty="0" err="1"/>
              <a:t>ului</a:t>
            </a:r>
            <a:r>
              <a:rPr lang="en-US" altLang="en-US" sz="2400" dirty="0"/>
              <a:t>.</a:t>
            </a:r>
            <a:endParaRPr lang="en-US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8789222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7752A34F-BDE9-4B5C-BD71-8CC51032E0E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9798486C-2361-4817-935E-CFE22018B9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E4C4DE37DE4195A53F6743A7A007" ma:contentTypeVersion="12" ma:contentTypeDescription="Create a new document." ma:contentTypeScope="" ma:versionID="8ff7b4cf7efeeb44785e45130a382d01">
  <xsd:schema xmlns:xsd="http://www.w3.org/2001/XMLSchema" xmlns:xs="http://www.w3.org/2001/XMLSchema" xmlns:p="http://schemas.microsoft.com/office/2006/metadata/properties" xmlns:ns3="6435a3c3-ebd1-43cd-9a1d-4bfead7a3918" xmlns:ns4="90a0a7f2-4f75-40c5-8f89-f5c0f28ab4f4" targetNamespace="http://schemas.microsoft.com/office/2006/metadata/properties" ma:root="true" ma:fieldsID="353d2a4ce6107c6858e4f51c273ad22b" ns3:_="" ns4:_="">
    <xsd:import namespace="6435a3c3-ebd1-43cd-9a1d-4bfead7a3918"/>
    <xsd:import namespace="90a0a7f2-4f75-40c5-8f89-f5c0f28ab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a3c3-ebd1-43cd-9a1d-4bfead7a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0a7f2-4f75-40c5-8f89-f5c0f28ab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5a3c3-ebd1-43cd-9a1d-4bfead7a391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B0CAE7-3B66-4459-A206-873D2B6FC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5a3c3-ebd1-43cd-9a1d-4bfead7a3918"/>
    <ds:schemaRef ds:uri="90a0a7f2-4f75-40c5-8f89-f5c0f28ab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A2A8BF-12AE-4DAA-921A-87214F3095DB}">
  <ds:schemaRefs>
    <ds:schemaRef ds:uri="http://schemas.microsoft.com/office/2006/documentManagement/types"/>
    <ds:schemaRef ds:uri="6435a3c3-ebd1-43cd-9a1d-4bfead7a3918"/>
    <ds:schemaRef ds:uri="http://purl.org/dc/elements/1.1/"/>
    <ds:schemaRef ds:uri="http://schemas.microsoft.com/office/2006/metadata/properties"/>
    <ds:schemaRef ds:uri="90a0a7f2-4f75-40c5-8f89-f5c0f28ab4f4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206774A-0A56-4461-A41A-096807D400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0102_T_PGO_Template-Technology-16_9</Template>
  <TotalTime>3382</TotalTime>
  <Words>3772</Words>
  <Application>Microsoft Office PowerPoint</Application>
  <PresentationFormat>Widescreen</PresentationFormat>
  <Paragraphs>480</Paragraphs>
  <Slides>65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Calibri Light</vt:lpstr>
      <vt:lpstr>Courier New</vt:lpstr>
      <vt:lpstr>Lucida Handwriting</vt:lpstr>
      <vt:lpstr>Times New Roman</vt:lpstr>
      <vt:lpstr>1_Custom Design</vt:lpstr>
      <vt:lpstr>Custom Design</vt:lpstr>
      <vt:lpstr>Rețele de calculatoare</vt:lpstr>
      <vt:lpstr>Vă mulțumesc că ați venit la curs!</vt:lpstr>
      <vt:lpstr>SMTP</vt:lpstr>
      <vt:lpstr>Protocolul SMTP</vt:lpstr>
      <vt:lpstr>Concepte SMTP</vt:lpstr>
      <vt:lpstr>Agenții SMTP</vt:lpstr>
      <vt:lpstr>Moduri de livrare a mesajelor</vt:lpstr>
      <vt:lpstr>Porți SMTP</vt:lpstr>
      <vt:lpstr>Întârziere la expediere</vt:lpstr>
      <vt:lpstr>Întârzierea la recepție</vt:lpstr>
      <vt:lpstr>Expansiunea alias-urilor</vt:lpstr>
      <vt:lpstr>Expansiunea unu-la-mulți</vt:lpstr>
      <vt:lpstr>Expansiunea mulți-la-unu</vt:lpstr>
      <vt:lpstr>Sistemul de e-mail</vt:lpstr>
      <vt:lpstr>Mesaje și plicuri</vt:lpstr>
      <vt:lpstr>Formatul mesajelor – RFC 822</vt:lpstr>
      <vt:lpstr>Câmpuri folosite de agentul</vt:lpstr>
      <vt:lpstr>Antete adăugate de MIME </vt:lpstr>
      <vt:lpstr>Tipuri și subtipuri MIME</vt:lpstr>
      <vt:lpstr>Comenzi și răspunsuri</vt:lpstr>
      <vt:lpstr>Comenzi</vt:lpstr>
      <vt:lpstr>Răspunsuri</vt:lpstr>
      <vt:lpstr>Stabilirea conexiunii</vt:lpstr>
      <vt:lpstr>Coduri de stare</vt:lpstr>
      <vt:lpstr>Coduri de stare</vt:lpstr>
      <vt:lpstr>Stabilirea și închiderea conexiunii</vt:lpstr>
      <vt:lpstr>Transferul de mesaje</vt:lpstr>
      <vt:lpstr>Comanda mail</vt:lpstr>
      <vt:lpstr>Demo: Trimiterea De E-mail-uri din C#</vt:lpstr>
      <vt:lpstr>Demo: Trimiterea De E-mail-uri din Java</vt:lpstr>
      <vt:lpstr>MIME pentru e-mail</vt:lpstr>
      <vt:lpstr>Antet MIME</vt:lpstr>
      <vt:lpstr>Base64</vt:lpstr>
      <vt:lpstr>Codificare base64</vt:lpstr>
      <vt:lpstr>Probleme cu SMTP-ul</vt:lpstr>
      <vt:lpstr>Livrarea e-mail-urilor</vt:lpstr>
      <vt:lpstr>POP</vt:lpstr>
      <vt:lpstr>Post Office Protocol</vt:lpstr>
      <vt:lpstr>Comenzi</vt:lpstr>
      <vt:lpstr>Sesiune POP</vt:lpstr>
      <vt:lpstr>Demo: Sesiune POP</vt:lpstr>
      <vt:lpstr>Avantajele POP</vt:lpstr>
      <vt:lpstr>Dezavantajele POP</vt:lpstr>
      <vt:lpstr>IMAP</vt:lpstr>
      <vt:lpstr>Internet Message Access Protocol</vt:lpstr>
      <vt:lpstr>Procedura protocolului IMAP</vt:lpstr>
      <vt:lpstr>Interacțiunea dintre client și server</vt:lpstr>
      <vt:lpstr>Stările unei sesiuni IMAP</vt:lpstr>
      <vt:lpstr>Marcatori pentru mesaje</vt:lpstr>
      <vt:lpstr>Comenzi</vt:lpstr>
      <vt:lpstr>Sesiune IMAP</vt:lpstr>
      <vt:lpstr>Sesiune IMAP</vt:lpstr>
      <vt:lpstr>Demo: Sesiune IMAP4</vt:lpstr>
      <vt:lpstr>Fluxuri de lucru POP versus IMAP</vt:lpstr>
      <vt:lpstr>Fluxuri de lucru POP versus IMAP</vt:lpstr>
      <vt:lpstr>POP versus IMAP</vt:lpstr>
      <vt:lpstr>IMAP versus POP</vt:lpstr>
      <vt:lpstr>Comparație între POP și IMAP</vt:lpstr>
      <vt:lpstr>Ce protocol să alegem?</vt:lpstr>
      <vt:lpstr>Webmail</vt:lpstr>
      <vt:lpstr>Prezentare generală</vt:lpstr>
      <vt:lpstr>Avantajele WebMail</vt:lpstr>
      <vt:lpstr>Poanta cursului</vt:lpstr>
      <vt:lpstr>Înregistrarea prezentării</vt:lpstr>
      <vt:lpstr>Vă mulțumesc!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Operare</dc:title>
  <dc:creator>Iulian Ilie Nemedi</dc:creator>
  <dc:description>© Copyright PresentationGo.com</dc:description>
  <cp:lastModifiedBy>Iulian Ilie-Nemedi</cp:lastModifiedBy>
  <cp:revision>648</cp:revision>
  <dcterms:created xsi:type="dcterms:W3CDTF">2023-02-20T18:01:55Z</dcterms:created>
  <dcterms:modified xsi:type="dcterms:W3CDTF">2025-02-24T08:55:14Z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0x010100E0EDE4C4DE37DE4195A53F6743A7A007</vt:lpwstr>
  </property>
</Properties>
</file>